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68" r:id="rId2"/>
    <p:sldId id="269" r:id="rId3"/>
    <p:sldId id="280" r:id="rId4"/>
    <p:sldId id="281" r:id="rId5"/>
    <p:sldId id="273" r:id="rId6"/>
    <p:sldId id="476" r:id="rId7"/>
    <p:sldId id="477" r:id="rId8"/>
    <p:sldId id="274" r:id="rId9"/>
    <p:sldId id="278" r:id="rId10"/>
    <p:sldId id="478" r:id="rId11"/>
    <p:sldId id="279" r:id="rId12"/>
    <p:sldId id="270" r:id="rId13"/>
    <p:sldId id="286" r:id="rId14"/>
    <p:sldId id="446" r:id="rId15"/>
    <p:sldId id="458" r:id="rId16"/>
    <p:sldId id="474" r:id="rId17"/>
    <p:sldId id="475" r:id="rId18"/>
    <p:sldId id="479" r:id="rId19"/>
    <p:sldId id="440" r:id="rId20"/>
    <p:sldId id="409" r:id="rId21"/>
    <p:sldId id="413" r:id="rId22"/>
    <p:sldId id="290" r:id="rId23"/>
    <p:sldId id="417" r:id="rId24"/>
    <p:sldId id="423" r:id="rId25"/>
    <p:sldId id="428" r:id="rId26"/>
    <p:sldId id="429" r:id="rId27"/>
    <p:sldId id="297" r:id="rId28"/>
    <p:sldId id="397" r:id="rId29"/>
    <p:sldId id="398" r:id="rId30"/>
    <p:sldId id="401" r:id="rId31"/>
    <p:sldId id="399" r:id="rId32"/>
    <p:sldId id="444" r:id="rId33"/>
    <p:sldId id="287" r:id="rId34"/>
    <p:sldId id="288" r:id="rId3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61" d="100"/>
          <a:sy n="61" d="100"/>
        </p:scale>
        <p:origin x="710" y="67"/>
      </p:cViewPr>
      <p:guideLst>
        <p:guide orient="horz" pos="2155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78DD3-9941-40E7-8BEB-8601E5BA019D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A80F5-CE06-4F83-AEF9-9C8D8CEECA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2.wmf"/><Relationship Id="rId18" Type="http://schemas.openxmlformats.org/officeDocument/2006/relationships/image" Target="../media/image2.png"/><Relationship Id="rId3" Type="http://schemas.openxmlformats.org/officeDocument/2006/relationships/image" Target="../media/image17.wmf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24.wmf"/><Relationship Id="rId2" Type="http://schemas.openxmlformats.org/officeDocument/2006/relationships/oleObject" Target="../embeddings/oleObject19.bin"/><Relationship Id="rId16" Type="http://schemas.openxmlformats.org/officeDocument/2006/relationships/oleObject" Target="../embeddings/oleObject26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2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35.jpeg"/><Relationship Id="rId7" Type="http://schemas.openxmlformats.org/officeDocument/2006/relationships/image" Target="../media/image20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7.wmf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42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41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5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3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6.wmf"/><Relationship Id="rId7" Type="http://schemas.openxmlformats.org/officeDocument/2006/relationships/image" Target="../media/image7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8.wmf"/><Relationship Id="rId10" Type="http://schemas.openxmlformats.org/officeDocument/2006/relationships/image" Target="../media/image2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8.wmf"/><Relationship Id="rId12" Type="http://schemas.openxmlformats.org/officeDocument/2006/relationships/oleObject" Target="../embeddings/oleObject14.bin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9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7.wmf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10620375" cy="329565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sr-Latn-RS" altLang="en-US" sz="6600" b="1"/>
              <a:t>NAROČITO OPASNE ZARAZNE BOLESTI: OD PRETNJE DO </a:t>
            </a:r>
            <a:br>
              <a:rPr lang="sr-Latn-RS" altLang="en-US" sz="6600" b="1"/>
            </a:br>
            <a:r>
              <a:rPr lang="sr-Latn-RS" altLang="en-US" sz="6600" b="1"/>
              <a:t>REALNE SITUACIJE</a:t>
            </a:r>
          </a:p>
        </p:txBody>
      </p:sp>
      <p:graphicFrame>
        <p:nvGraphicFramePr>
          <p:cNvPr id="6" name="Object 5"/>
          <p:cNvGraphicFramePr/>
          <p:nvPr/>
        </p:nvGraphicFramePr>
        <p:xfrm>
          <a:off x="11557000" y="1644015"/>
          <a:ext cx="4581525" cy="5055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43575" imgH="6086475" progId="Paint.Picture">
                  <p:embed/>
                </p:oleObj>
              </mc:Choice>
              <mc:Fallback>
                <p:oleObj r:id="rId2" imgW="5743575" imgH="608647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57000" y="1644015"/>
                        <a:ext cx="4581525" cy="5055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Logo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6600" y="305074"/>
            <a:ext cx="1635785" cy="1339062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812800" y="5181600"/>
            <a:ext cx="8128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sr-Latn-RS" altLang="en-US" sz="6000" b="1">
                <a:solidFill>
                  <a:schemeClr val="accent6">
                    <a:lumMod val="75000"/>
                  </a:schemeClr>
                </a:solidFill>
                <a:sym typeface="+mn-ea"/>
              </a:rPr>
              <a:t>Iskustva VSI “Kraljevo”</a:t>
            </a:r>
          </a:p>
          <a:p>
            <a:pPr algn="l"/>
            <a:r>
              <a:rPr lang="sr-Latn-RS" altLang="en-US" sz="6000" b="1">
                <a:solidFill>
                  <a:schemeClr val="accent6">
                    <a:lumMod val="75000"/>
                  </a:schemeClr>
                </a:solidFill>
                <a:sym typeface="+mn-ea"/>
              </a:rPr>
              <a:t>tokom 2025. godine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65200" y="7303135"/>
            <a:ext cx="99364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sr-Latn-RS" altLang="en-US" sz="2400" b="1">
                <a:sym typeface="+mn-ea"/>
              </a:rPr>
              <a:t>Zoran Debeljak, A.Tomić, M.Šekler, D.Vidanović, N.Vasković, M.Debeljak, Bojana Tešović, M.Stojanović, K.Matović, M.Kolarević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919095" y="609600"/>
            <a:ext cx="8128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r-Latn-RS" altLang="en-US" sz="2400" b="1">
                <a:sym typeface="+mn-ea"/>
              </a:rPr>
              <a:t>VETERINARSKI SPECIJALISTIČKI INSTITUT “KRALJEVO”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095" y="2895600"/>
            <a:ext cx="867410" cy="23545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3982" y="1904770"/>
            <a:ext cx="2935549" cy="829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NADZOR</a:t>
            </a:r>
          </a:p>
          <a:p>
            <a:pPr algn="ctr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PASIVNI-AKTIVNI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862002" y="1897785"/>
            <a:ext cx="3164004" cy="829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NIVO ZNANJA I SVESTI O BOLESTI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F86F-7118-40FD-9798-992E1FCC140A}" type="slidenum">
              <a:rPr lang="en-US" sz="1600" smtClean="0"/>
              <a:t>10</a:t>
            </a:fld>
            <a:endParaRPr lang="en-US" sz="160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493601" y="5399353"/>
            <a:ext cx="3900805" cy="15240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sr-Latn-RS" sz="3200" b="1" dirty="0"/>
              <a:t>Stočari</a:t>
            </a:r>
          </a:p>
          <a:p>
            <a:pPr algn="ctr"/>
            <a:r>
              <a:rPr lang="sr-Latn-RS" sz="3200" b="1" dirty="0"/>
              <a:t>Veterinarski radnici</a:t>
            </a:r>
          </a:p>
          <a:p>
            <a:pPr marL="0" indent="0">
              <a:buNone/>
            </a:pPr>
            <a:endParaRPr lang="sr-Latn-RS" dirty="0"/>
          </a:p>
          <a:p>
            <a:endParaRPr lang="sr-Latn-RS" dirty="0"/>
          </a:p>
        </p:txBody>
      </p:sp>
      <p:sp>
        <p:nvSpPr>
          <p:cNvPr id="3" name="Text Box 2"/>
          <p:cNvSpPr txBox="1"/>
          <p:nvPr/>
        </p:nvSpPr>
        <p:spPr>
          <a:xfrm>
            <a:off x="203200" y="5410835"/>
            <a:ext cx="4846320" cy="17614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r-Latn-RS" sz="3200" b="1" dirty="0">
                <a:sym typeface="+mn-ea"/>
              </a:rPr>
              <a:t>Kapaciteti  službe (Ter/RVI/Lab)</a:t>
            </a:r>
            <a:endParaRPr lang="sr-Latn-RS" sz="32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r-Latn-RS" sz="3200" b="1" dirty="0">
                <a:sym typeface="+mn-ea"/>
              </a:rPr>
              <a:t>Laboratorijski kapaciteti</a:t>
            </a:r>
          </a:p>
        </p:txBody>
      </p:sp>
      <p:sp>
        <p:nvSpPr>
          <p:cNvPr id="7" name="Content Placeholder 5"/>
          <p:cNvSpPr txBox="1"/>
          <p:nvPr/>
        </p:nvSpPr>
        <p:spPr>
          <a:xfrm>
            <a:off x="5575300" y="1904770"/>
            <a:ext cx="5105400" cy="66046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4365" b="1" dirty="0">
                <a:solidFill>
                  <a:schemeClr val="tx2"/>
                </a:solidFill>
              </a:rPr>
              <a:t>SUMNJA</a:t>
            </a:r>
            <a:r>
              <a:rPr lang="sr-Latn-RS" sz="4365" b="1" dirty="0"/>
              <a:t> </a:t>
            </a:r>
          </a:p>
          <a:p>
            <a:pPr marL="0" indent="0" algn="ctr">
              <a:buNone/>
            </a:pPr>
            <a:endParaRPr lang="sr-Latn-RS" sz="4365" b="1" dirty="0"/>
          </a:p>
          <a:p>
            <a:pPr marL="0" indent="0" algn="ctr">
              <a:buNone/>
            </a:pPr>
            <a:r>
              <a:rPr lang="sr-Latn-RS" sz="3735" dirty="0"/>
              <a:t>Epizootiološka istraživanja</a:t>
            </a:r>
          </a:p>
          <a:p>
            <a:pPr marL="0" indent="0" algn="ctr">
              <a:buNone/>
            </a:pPr>
            <a:endParaRPr lang="sr-Latn-RS" sz="3735" dirty="0"/>
          </a:p>
          <a:p>
            <a:pPr marL="0" indent="0" algn="ctr">
              <a:buNone/>
            </a:pPr>
            <a:r>
              <a:rPr lang="sr-Latn-RS" sz="3735" dirty="0"/>
              <a:t>Klinička slika</a:t>
            </a:r>
          </a:p>
          <a:p>
            <a:pPr marL="0" indent="0" algn="ctr">
              <a:buNone/>
            </a:pPr>
            <a:endParaRPr lang="sr-Latn-RS" sz="3735" dirty="0"/>
          </a:p>
          <a:p>
            <a:pPr marL="0" indent="0" algn="ctr">
              <a:buNone/>
            </a:pPr>
            <a:r>
              <a:rPr lang="sr-Latn-RS" sz="3735" dirty="0"/>
              <a:t>Patoanatomske promene</a:t>
            </a:r>
          </a:p>
          <a:p>
            <a:pPr marL="0" indent="0" algn="ctr">
              <a:buNone/>
            </a:pPr>
            <a:endParaRPr lang="sr-Latn-RS" sz="3735" dirty="0"/>
          </a:p>
          <a:p>
            <a:pPr marL="0" indent="0" algn="ctr">
              <a:buNone/>
            </a:pPr>
            <a:r>
              <a:rPr lang="sr-Latn-RS" sz="3735" dirty="0"/>
              <a:t>Laboratorijska dijagnostika</a:t>
            </a:r>
          </a:p>
          <a:p>
            <a:pPr marL="0" indent="0" algn="ctr">
              <a:buNone/>
            </a:pPr>
            <a:endParaRPr lang="sr-Latn-RS" sz="3735" dirty="0"/>
          </a:p>
          <a:p>
            <a:pPr marL="0" indent="0" algn="ctr">
              <a:buNone/>
            </a:pPr>
            <a:r>
              <a:rPr lang="sr-Latn-RS" sz="4365" b="1" dirty="0">
                <a:solidFill>
                  <a:srgbClr val="FF0000"/>
                </a:solidFill>
                <a:sym typeface="+mn-ea"/>
              </a:rPr>
              <a:t>DIJAGNOZA</a:t>
            </a:r>
            <a:endParaRPr lang="sr-Latn-RS" sz="4365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r-Latn-RS" sz="3735" dirty="0"/>
          </a:p>
          <a:p>
            <a:pPr marL="0" indent="0">
              <a:buFont typeface="Arial" panose="020B0604020202020204" pitchFamily="34" charset="0"/>
              <a:buNone/>
            </a:pPr>
            <a:endParaRPr lang="sr-Latn-RS" sz="3735" dirty="0"/>
          </a:p>
        </p:txBody>
      </p:sp>
      <p:pic>
        <p:nvPicPr>
          <p:cNvPr id="13" name="Picture 12" descr="Logo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  <p:sp>
        <p:nvSpPr>
          <p:cNvPr id="18" name="Title 3"/>
          <p:cNvSpPr>
            <a:spLocks noGrp="1"/>
          </p:cNvSpPr>
          <p:nvPr/>
        </p:nvSpPr>
        <p:spPr>
          <a:xfrm>
            <a:off x="332740" y="458470"/>
            <a:ext cx="15072995" cy="9664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sr-Latn-RS" sz="6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RANO OTKRIVANJE INFEKTIVNIH  BOLESTI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2895600"/>
            <a:ext cx="867410" cy="2354580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7869237" y="2503170"/>
            <a:ext cx="457200" cy="50863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7881415" y="3621925"/>
            <a:ext cx="457200" cy="50863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7869237" y="7046252"/>
            <a:ext cx="457200" cy="495474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7899400" y="5929517"/>
            <a:ext cx="457200" cy="50863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7881415" y="4812782"/>
            <a:ext cx="457200" cy="50863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5"/>
          <p:cNvSpPr txBox="1"/>
          <p:nvPr/>
        </p:nvSpPr>
        <p:spPr>
          <a:xfrm>
            <a:off x="10947400" y="7391400"/>
            <a:ext cx="5105400" cy="1753235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Latn-RS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„RANO OTKRIVANJE BOLESTI ZNAČAJNO UTIČE NA NJEN TOK I ISHOD“</a:t>
            </a:r>
          </a:p>
          <a:p>
            <a:endParaRPr lang="sr-Latn-RS" dirty="0"/>
          </a:p>
        </p:txBody>
      </p:sp>
      <p:sp>
        <p:nvSpPr>
          <p:cNvPr id="5" name="Text Box 8"/>
          <p:cNvSpPr txBox="1"/>
          <p:nvPr/>
        </p:nvSpPr>
        <p:spPr>
          <a:xfrm>
            <a:off x="6050597" y="8662873"/>
            <a:ext cx="4154805" cy="3752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Faktor VREME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/>
        </p:nvSpPr>
        <p:spPr>
          <a:xfrm>
            <a:off x="1163320" y="381000"/>
            <a:ext cx="13396595" cy="1379855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EDUKACIJA KAO FOKUS AKTIVNOSTI   </a:t>
            </a:r>
          </a:p>
        </p:txBody>
      </p:sp>
      <p:graphicFrame>
        <p:nvGraphicFramePr>
          <p:cNvPr id="6" name="Object 5"/>
          <p:cNvGraphicFramePr/>
          <p:nvPr/>
        </p:nvGraphicFramePr>
        <p:xfrm>
          <a:off x="4318000" y="2438400"/>
          <a:ext cx="10647680" cy="551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639425" imgH="5514975" progId="Paint.Picture">
                  <p:embed/>
                </p:oleObj>
              </mc:Choice>
              <mc:Fallback>
                <p:oleObj r:id="rId2" imgW="10639425" imgH="551497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18000" y="2438400"/>
                        <a:ext cx="10647680" cy="551942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/>
          <p:nvPr/>
        </p:nvSpPr>
        <p:spPr>
          <a:xfrm>
            <a:off x="203200" y="4724400"/>
            <a:ext cx="3496945" cy="13322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  <a:latin typeface="Arial Rounded MT Bold" panose="020F0704030504030204" pitchFamily="34" charset="0"/>
                <a:sym typeface="+mn-ea"/>
              </a:rPr>
              <a:t>EDUKACIJA</a:t>
            </a:r>
          </a:p>
          <a:p>
            <a:pPr algn="ctr"/>
            <a:r>
              <a:rPr lang="sr-Latn-RS" b="1" dirty="0">
                <a:solidFill>
                  <a:schemeClr val="tx1"/>
                </a:solidFill>
                <a:latin typeface="Arial Rounded MT Bold" panose="020F0704030504030204" pitchFamily="34" charset="0"/>
                <a:sym typeface="+mn-ea"/>
              </a:rPr>
              <a:t> PODIZANJE NIVOA ZNANJA I SVESTI O ZNAČAJU BOLESTI</a:t>
            </a:r>
          </a:p>
        </p:txBody>
      </p:sp>
      <p:sp>
        <p:nvSpPr>
          <p:cNvPr id="10" name="Minus 9"/>
          <p:cNvSpPr/>
          <p:nvPr/>
        </p:nvSpPr>
        <p:spPr>
          <a:xfrm>
            <a:off x="3708400" y="5257800"/>
            <a:ext cx="76200" cy="76200"/>
          </a:xfrm>
          <a:prstGeom prst="mathMin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3708400" y="5257800"/>
            <a:ext cx="762000" cy="76200"/>
          </a:xfrm>
          <a:prstGeom prst="mathMinu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  <p:sp>
        <p:nvSpPr>
          <p:cNvPr id="3" name="Explosion: 14 Points 1"/>
          <p:cNvSpPr/>
          <p:nvPr/>
        </p:nvSpPr>
        <p:spPr>
          <a:xfrm>
            <a:off x="10566400" y="7239000"/>
            <a:ext cx="1402672" cy="868679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47850" y="76200"/>
            <a:ext cx="12560935" cy="1017270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sr-Latn-RS" altLang="en-US" sz="6000" b="1"/>
              <a:t>PRELAZAK IZ PRETNJE U REALNOST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34340" y="1219200"/>
          <a:ext cx="15235555" cy="3074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1239500" imgH="3476625" progId="Paint.Picture">
                  <p:embed/>
                </p:oleObj>
              </mc:Choice>
              <mc:Fallback>
                <p:oleObj r:id="rId2" imgW="11239500" imgH="3476625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4340" y="1219200"/>
                        <a:ext cx="15235555" cy="3074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3632200" y="7010400"/>
          <a:ext cx="2352675" cy="201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391150" imgH="5772150" progId="Paint.Picture">
                  <p:embed/>
                </p:oleObj>
              </mc:Choice>
              <mc:Fallback>
                <p:oleObj r:id="rId4" imgW="5391150" imgH="5772150" progId="Paint.Picture">
                  <p:embed/>
                  <p:pic>
                    <p:nvPicPr>
                      <p:cNvPr id="0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2200" y="7010400"/>
                        <a:ext cx="2352675" cy="2014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/>
          <p:nvPr/>
        </p:nvGraphicFramePr>
        <p:xfrm>
          <a:off x="4470400" y="4419600"/>
          <a:ext cx="2568575" cy="242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972175" imgH="4905375" progId="Paint.Picture">
                  <p:embed/>
                </p:oleObj>
              </mc:Choice>
              <mc:Fallback>
                <p:oleObj r:id="rId6" imgW="5972175" imgH="490537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70400" y="4419600"/>
                        <a:ext cx="2568575" cy="2422525"/>
                      </a:xfrm>
                      <a:prstGeom prst="rect">
                        <a:avLst/>
                      </a:prstGeom>
                      <a:ln>
                        <a:solidFill>
                          <a:schemeClr val="accent3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/>
          <p:nvPr/>
        </p:nvGraphicFramePr>
        <p:xfrm>
          <a:off x="6146800" y="7010400"/>
          <a:ext cx="1755775" cy="201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3228975" imgH="3829050" progId="Paint.Picture">
                  <p:embed/>
                </p:oleObj>
              </mc:Choice>
              <mc:Fallback>
                <p:oleObj r:id="rId8" imgW="3228975" imgH="3829050" progId="Paint.Picture">
                  <p:embed/>
                  <p:pic>
                    <p:nvPicPr>
                      <p:cNvPr id="0" name="Picture 2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46800" y="7010400"/>
                        <a:ext cx="1755775" cy="2014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/>
          <p:nvPr/>
        </p:nvGraphicFramePr>
        <p:xfrm>
          <a:off x="8353427" y="7032834"/>
          <a:ext cx="1809533" cy="207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3209925" imgH="2981325" progId="Paint.Picture">
                  <p:embed/>
                </p:oleObj>
              </mc:Choice>
              <mc:Fallback>
                <p:oleObj r:id="rId10" imgW="3209925" imgH="2981325" progId="Paint.Picture">
                  <p:embed/>
                  <p:pic>
                    <p:nvPicPr>
                      <p:cNvPr id="0" name="Picture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53427" y="7032834"/>
                        <a:ext cx="1809533" cy="2079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/>
          <p:nvPr/>
        </p:nvGraphicFramePr>
        <p:xfrm>
          <a:off x="10162960" y="4823461"/>
          <a:ext cx="2368133" cy="332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2800350" imgH="3971925" progId="Paint.Picture">
                  <p:embed/>
                </p:oleObj>
              </mc:Choice>
              <mc:Fallback>
                <p:oleObj r:id="rId12" imgW="2800350" imgH="3971925" progId="Paint.Picture">
                  <p:embed/>
                  <p:pic>
                    <p:nvPicPr>
                      <p:cNvPr id="0" name="Picture 1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162960" y="4823461"/>
                        <a:ext cx="2368133" cy="332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8128000" y="1371600"/>
            <a:ext cx="0" cy="7543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62265" y="1371600"/>
            <a:ext cx="0" cy="75438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/>
          <p:nvPr/>
        </p:nvGraphicFramePr>
        <p:xfrm>
          <a:off x="12471402" y="4419601"/>
          <a:ext cx="3784598" cy="462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2419350" imgH="2933700" progId="Paint.Picture">
                  <p:embed/>
                </p:oleObj>
              </mc:Choice>
              <mc:Fallback>
                <p:oleObj r:id="rId14" imgW="2419350" imgH="2933700" progId="Paint.Picture">
                  <p:embed/>
                  <p:pic>
                    <p:nvPicPr>
                      <p:cNvPr id="0" name="Picture 2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471402" y="4419601"/>
                        <a:ext cx="3784598" cy="4628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/>
          <p:nvPr/>
        </p:nvGraphicFramePr>
        <p:xfrm>
          <a:off x="508000" y="5588000"/>
          <a:ext cx="2674620" cy="3148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2190750" imgH="2867025" progId="Paint.Picture">
                  <p:embed/>
                </p:oleObj>
              </mc:Choice>
              <mc:Fallback>
                <p:oleObj r:id="rId16" imgW="2190750" imgH="2867025" progId="Paint.Picture">
                  <p:embed/>
                  <p:pic>
                    <p:nvPicPr>
                      <p:cNvPr id="0" name="Picture 27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8000" y="5588000"/>
                        <a:ext cx="2674620" cy="3148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28"/>
          <p:cNvSpPr txBox="1"/>
          <p:nvPr/>
        </p:nvSpPr>
        <p:spPr>
          <a:xfrm>
            <a:off x="604520" y="4953000"/>
            <a:ext cx="2592705" cy="422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400" b="1" dirty="0">
                <a:solidFill>
                  <a:schemeClr val="accent3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24.08.2025.</a:t>
            </a:r>
          </a:p>
        </p:txBody>
      </p:sp>
      <p:pic>
        <p:nvPicPr>
          <p:cNvPr id="18" name="Picture 17" descr="Logo 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/>
        </p:nvSpPr>
        <p:spPr>
          <a:xfrm>
            <a:off x="1163320" y="381000"/>
            <a:ext cx="13396595" cy="1379855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ZNAČAJ DIFERENCIJALNE DIJAGNOSTIKE </a:t>
            </a:r>
            <a:r>
              <a:rPr lang="sr-Latn-RS" altLang="sr-Latn-R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(epizootiološke, kliničke, laboratorijske)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074" y="2286000"/>
            <a:ext cx="2681287" cy="3847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79" y="2482985"/>
            <a:ext cx="3148230" cy="4526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00" y="2362200"/>
            <a:ext cx="2314575" cy="2809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237" y="5329237"/>
            <a:ext cx="2171700" cy="2800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8065" y="6133954"/>
            <a:ext cx="1495425" cy="2009775"/>
          </a:xfrm>
          <a:prstGeom prst="rect">
            <a:avLst/>
          </a:prstGeom>
        </p:spPr>
      </p:pic>
      <p:sp>
        <p:nvSpPr>
          <p:cNvPr id="14" name="Rectangle: Rounded Corners 9"/>
          <p:cNvSpPr/>
          <p:nvPr/>
        </p:nvSpPr>
        <p:spPr>
          <a:xfrm>
            <a:off x="1718006" y="7376879"/>
            <a:ext cx="2272665" cy="7097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KUGA MALIH PREŽIVARA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9"/>
          <p:cNvSpPr/>
          <p:nvPr/>
        </p:nvSpPr>
        <p:spPr>
          <a:xfrm>
            <a:off x="5156200" y="8286748"/>
            <a:ext cx="2522219" cy="7810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b="1" dirty="0">
                <a:solidFill>
                  <a:srgbClr val="FF0000"/>
                </a:solidFill>
              </a:rPr>
              <a:t>BPJ</a:t>
            </a:r>
            <a:endParaRPr lang="sr-Cyrl-RS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9"/>
          <p:cNvSpPr/>
          <p:nvPr/>
        </p:nvSpPr>
        <p:spPr>
          <a:xfrm>
            <a:off x="8128000" y="8286749"/>
            <a:ext cx="2860356" cy="7810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FF0000"/>
                </a:solidFill>
              </a:rPr>
              <a:t>BOGINJE OVACA</a:t>
            </a:r>
            <a:endParaRPr lang="sr-Cyrl-RS" sz="2800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6885" y="2285999"/>
            <a:ext cx="3014315" cy="19067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71488" y="5514828"/>
            <a:ext cx="3014315" cy="1999291"/>
          </a:xfrm>
          <a:prstGeom prst="rect">
            <a:avLst/>
          </a:prstGeom>
        </p:spPr>
      </p:pic>
      <p:sp>
        <p:nvSpPr>
          <p:cNvPr id="24" name="Rectangle: Rounded Corners 9"/>
          <p:cNvSpPr/>
          <p:nvPr/>
        </p:nvSpPr>
        <p:spPr>
          <a:xfrm>
            <a:off x="12286902" y="7732472"/>
            <a:ext cx="2272665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SiŠ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9"/>
          <p:cNvSpPr/>
          <p:nvPr/>
        </p:nvSpPr>
        <p:spPr>
          <a:xfrm>
            <a:off x="12037709" y="4411081"/>
            <a:ext cx="2272665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ZARAZNI EKTIM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Logo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  <p:sp>
        <p:nvSpPr>
          <p:cNvPr id="3" name="Explosion: 14 Points 2"/>
          <p:cNvSpPr/>
          <p:nvPr/>
        </p:nvSpPr>
        <p:spPr>
          <a:xfrm>
            <a:off x="13174041" y="1135476"/>
            <a:ext cx="1402672" cy="86867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F86F-7118-40FD-9798-992E1FCC140A}" type="slidenum">
              <a:rPr lang="en-US" smtClean="0"/>
              <a:t>14</a:t>
            </a:fld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329267" y="3742267"/>
            <a:ext cx="13596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8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BOLEST PLAVOG JEZIKA</a:t>
            </a:r>
            <a:endParaRPr lang="sr-Cyrl-RS" altLang="en-US" sz="8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mak ekrana 2026-04-28 153849"/>
          <p:cNvPicPr>
            <a:picLocks noChangeAspect="1"/>
          </p:cNvPicPr>
          <p:nvPr/>
        </p:nvPicPr>
        <p:blipFill>
          <a:blip r:embed="rId2"/>
          <a:srcRect l="3801" r="12047"/>
          <a:stretch>
            <a:fillRect/>
          </a:stretch>
        </p:blipFill>
        <p:spPr>
          <a:xfrm>
            <a:off x="416983" y="1244525"/>
            <a:ext cx="7711017" cy="78796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effectLst>
            <a:softEdge rad="127000"/>
          </a:effectLst>
        </p:spPr>
      </p:pic>
      <p:graphicFrame>
        <p:nvGraphicFramePr>
          <p:cNvPr id="14" name="Table 13"/>
          <p:cNvGraphicFramePr/>
          <p:nvPr>
            <p:extLst>
              <p:ext uri="{D42A27DB-BD31-4B8C-83A1-F6EECF244321}">
                <p14:modId xmlns:p14="http://schemas.microsoft.com/office/powerpoint/2010/main" val="656670426"/>
              </p:ext>
            </p:extLst>
          </p:nvPr>
        </p:nvGraphicFramePr>
        <p:xfrm>
          <a:off x="690012" y="1447800"/>
          <a:ext cx="3573780" cy="35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RS" altLang="en-US" sz="2100" b="1" dirty="0">
                          <a:solidFill>
                            <a:srgbClr val="002060"/>
                          </a:solidFill>
                        </a:rPr>
                        <a:t>SEROTIP</a:t>
                      </a:r>
                      <a:endParaRPr lang="sr-Cyrl-RS" altLang="en-US" sz="21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RS" altLang="en-US" sz="2100" b="1" dirty="0">
                          <a:solidFill>
                            <a:srgbClr val="002060"/>
                          </a:solidFill>
                        </a:rPr>
                        <a:t>BR.ŽARIŠTA</a:t>
                      </a:r>
                      <a:r>
                        <a:rPr lang="sr-Cyrl-RS" altLang="en-US" sz="21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>
                          <a:solidFill>
                            <a:srgbClr val="002060"/>
                          </a:solidFill>
                        </a:rPr>
                        <a:t>10.798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>
                          <a:solidFill>
                            <a:srgbClr val="002060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>
                          <a:solidFill>
                            <a:srgbClr val="002060"/>
                          </a:solidFill>
                        </a:rPr>
                        <a:t>104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>
                          <a:solidFill>
                            <a:srgbClr val="002060"/>
                          </a:solidFill>
                        </a:rPr>
                        <a:t>5.944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: Rounded Corners 9"/>
          <p:cNvSpPr/>
          <p:nvPr/>
        </p:nvSpPr>
        <p:spPr>
          <a:xfrm>
            <a:off x="5842000" y="1447800"/>
            <a:ext cx="2057400" cy="4681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2025. godina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92F4AD-CBAF-A61E-D4F9-72EF12AD0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800" y="1293383"/>
            <a:ext cx="7206817" cy="7781925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7EA5C672-5465-532A-15FC-8E7AA74945AA}"/>
              </a:ext>
            </a:extLst>
          </p:cNvPr>
          <p:cNvSpPr txBox="1"/>
          <p:nvPr/>
        </p:nvSpPr>
        <p:spPr>
          <a:xfrm>
            <a:off x="508000" y="176082"/>
            <a:ext cx="11550217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6000" b="1" dirty="0">
                <a:solidFill>
                  <a:srgbClr val="002060"/>
                </a:solidFill>
              </a:rPr>
              <a:t>BPJ </a:t>
            </a:r>
            <a:r>
              <a:rPr lang="en-US" altLang="en-US" sz="6000" b="1" dirty="0">
                <a:solidFill>
                  <a:srgbClr val="002060"/>
                </a:solidFill>
              </a:rPr>
              <a:t>- Evropa / </a:t>
            </a:r>
            <a:r>
              <a:rPr lang="en-US" altLang="en-US" sz="6000" b="1" dirty="0" err="1">
                <a:solidFill>
                  <a:srgbClr val="002060"/>
                </a:solidFill>
              </a:rPr>
              <a:t>Srbija</a:t>
            </a:r>
            <a:r>
              <a:rPr lang="sr-Latn-RS" altLang="en-US" sz="6000" b="1" dirty="0">
                <a:solidFill>
                  <a:srgbClr val="002060"/>
                </a:solidFill>
              </a:rPr>
              <a:t>  2</a:t>
            </a:r>
            <a:r>
              <a:rPr lang="sr-Cyrl-RS" altLang="en-US" sz="6000" b="1" dirty="0">
                <a:solidFill>
                  <a:srgbClr val="002060"/>
                </a:solidFill>
              </a:rPr>
              <a:t>02</a:t>
            </a:r>
            <a:r>
              <a:rPr lang="sr-Latn-RS" altLang="en-US" sz="6000" b="1" dirty="0">
                <a:solidFill>
                  <a:srgbClr val="002060"/>
                </a:solidFill>
              </a:rPr>
              <a:t>5.</a:t>
            </a:r>
            <a:endParaRPr lang="sr-Cyrl-RS" altLang="en-US" sz="6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mak ekrana 2026-04-29 0824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221861"/>
            <a:ext cx="8600440" cy="3354493"/>
          </a:xfrm>
          <a:prstGeom prst="rect">
            <a:avLst/>
          </a:prstGeom>
        </p:spPr>
      </p:pic>
      <p:pic>
        <p:nvPicPr>
          <p:cNvPr id="5" name="Picture 4" descr="Snimak ekrana 2026-04-29 0827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968" y="485192"/>
            <a:ext cx="5983049" cy="356489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317500"/>
          </a:effectLst>
        </p:spPr>
      </p:pic>
      <p:sp>
        <p:nvSpPr>
          <p:cNvPr id="7" name="Text Box 6"/>
          <p:cNvSpPr txBox="1"/>
          <p:nvPr/>
        </p:nvSpPr>
        <p:spPr>
          <a:xfrm>
            <a:off x="431800" y="376015"/>
            <a:ext cx="5418667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7200" b="1" dirty="0">
                <a:solidFill>
                  <a:srgbClr val="002060"/>
                </a:solidFill>
              </a:rPr>
              <a:t>BPJ</a:t>
            </a:r>
            <a:r>
              <a:rPr lang="sr-Cyrl-RS" altLang="en-US" sz="7200" b="1" dirty="0">
                <a:solidFill>
                  <a:srgbClr val="002060"/>
                </a:solidFill>
              </a:rPr>
              <a:t> </a:t>
            </a:r>
            <a:r>
              <a:rPr lang="en-US" altLang="en-US" sz="7200" b="1" dirty="0">
                <a:solidFill>
                  <a:srgbClr val="002060"/>
                </a:solidFill>
              </a:rPr>
              <a:t>-VSI </a:t>
            </a:r>
            <a:r>
              <a:rPr lang="en-US" altLang="en-US" sz="7200" b="1" dirty="0" err="1">
                <a:solidFill>
                  <a:srgbClr val="002060"/>
                </a:solidFill>
              </a:rPr>
              <a:t>Kv</a:t>
            </a:r>
            <a:endParaRPr lang="sr-Cyrl-RS" altLang="en-US" sz="7200" b="1" dirty="0">
              <a:solidFill>
                <a:srgbClr val="002060"/>
              </a:solidFill>
            </a:endParaRPr>
          </a:p>
          <a:p>
            <a:pPr algn="ctr"/>
            <a:r>
              <a:rPr lang="sr-Cyrl-RS" altLang="en-US" sz="7200" b="1" dirty="0">
                <a:solidFill>
                  <a:srgbClr val="002060"/>
                </a:solidFill>
              </a:rPr>
              <a:t>2001-2026</a:t>
            </a:r>
            <a:r>
              <a:rPr lang="sr-Latn-RS" altLang="en-US" sz="7200" b="1" dirty="0">
                <a:solidFill>
                  <a:srgbClr val="002060"/>
                </a:solidFill>
              </a:rPr>
              <a:t>.</a:t>
            </a:r>
            <a:endParaRPr lang="sr-Cyrl-RS" altLang="en-US" sz="7200" b="1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826893" y="3371304"/>
            <a:ext cx="4628479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ČETIRI EPIZOOTIJE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9"/>
          <p:cNvSpPr/>
          <p:nvPr/>
        </p:nvSpPr>
        <p:spPr>
          <a:xfrm>
            <a:off x="789092" y="4191000"/>
            <a:ext cx="470408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SERITIPOVI</a:t>
            </a:r>
            <a:r>
              <a:rPr lang="sr-Cyrl-RS" sz="2400" b="1" dirty="0">
                <a:solidFill>
                  <a:srgbClr val="FF0000"/>
                </a:solidFill>
              </a:rPr>
              <a:t>: 9, 4, 8 и 3</a:t>
            </a:r>
          </a:p>
        </p:txBody>
      </p:sp>
      <p:graphicFrame>
        <p:nvGraphicFramePr>
          <p:cNvPr id="9" name="Object 8"/>
          <p:cNvGraphicFramePr/>
          <p:nvPr/>
        </p:nvGraphicFramePr>
        <p:xfrm>
          <a:off x="12419330" y="816699"/>
          <a:ext cx="3404870" cy="3088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905000" imgH="2209800" progId="Paint.Picture">
                  <p:embed/>
                </p:oleObj>
              </mc:Choice>
              <mc:Fallback>
                <p:oleObj r:id="rId4" imgW="1905000" imgH="2209800" progId="Paint.Picture">
                  <p:embed/>
                  <p:pic>
                    <p:nvPicPr>
                      <p:cNvPr id="0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19330" y="816699"/>
                        <a:ext cx="3404870" cy="3088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/>
          <p:nvPr/>
        </p:nvGraphicFramePr>
        <p:xfrm>
          <a:off x="9252176" y="5093918"/>
          <a:ext cx="2807970" cy="356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228975" imgH="3829050" progId="Paint.Picture">
                  <p:embed/>
                </p:oleObj>
              </mc:Choice>
              <mc:Fallback>
                <p:oleObj r:id="rId6" imgW="3228975" imgH="3829050" progId="Paint.Picture">
                  <p:embed/>
                  <p:pic>
                    <p:nvPicPr>
                      <p:cNvPr id="0" name="Object 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52176" y="5093918"/>
                        <a:ext cx="2807970" cy="3564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/>
          <p:nvPr/>
        </p:nvGraphicFramePr>
        <p:xfrm>
          <a:off x="12265120" y="5093918"/>
          <a:ext cx="3948430" cy="3474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5972175" imgH="4905375" progId="Paint.Picture">
                  <p:embed/>
                </p:oleObj>
              </mc:Choice>
              <mc:Fallback>
                <p:oleObj r:id="rId8" imgW="5972175" imgH="4905375" progId="Paint.Picture">
                  <p:embed/>
                  <p:pic>
                    <p:nvPicPr>
                      <p:cNvPr id="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265120" y="5093918"/>
                        <a:ext cx="3948430" cy="3474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/>
          <p:nvPr/>
        </p:nvGraphicFramePr>
        <p:xfrm>
          <a:off x="508000" y="1851660"/>
          <a:ext cx="5459095" cy="423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762375" imgH="2857500" progId="Paint.Picture">
                  <p:embed/>
                </p:oleObj>
              </mc:Choice>
              <mc:Fallback>
                <p:oleObj r:id="rId2" imgW="3762375" imgH="2857500" progId="Paint.Picture">
                  <p:embed/>
                  <p:pic>
                    <p:nvPicPr>
                      <p:cNvPr id="0" name="Object 1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000" y="1851660"/>
                        <a:ext cx="5459095" cy="423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2590788"/>
            <a:ext cx="4733925" cy="3235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6"/>
          <p:cNvSpPr txBox="1"/>
          <p:nvPr/>
        </p:nvSpPr>
        <p:spPr>
          <a:xfrm>
            <a:off x="508000" y="340769"/>
            <a:ext cx="95250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7200" b="1" dirty="0">
                <a:solidFill>
                  <a:srgbClr val="002060"/>
                </a:solidFill>
              </a:rPr>
              <a:t>BPJ VSI Kraljevo  2</a:t>
            </a:r>
            <a:r>
              <a:rPr lang="sr-Cyrl-RS" altLang="en-US" sz="7200" b="1" dirty="0">
                <a:solidFill>
                  <a:srgbClr val="002060"/>
                </a:solidFill>
              </a:rPr>
              <a:t>02</a:t>
            </a:r>
            <a:r>
              <a:rPr lang="sr-Latn-RS" altLang="en-US" sz="7200" b="1" dirty="0">
                <a:solidFill>
                  <a:srgbClr val="002060"/>
                </a:solidFill>
              </a:rPr>
              <a:t>5.</a:t>
            </a:r>
            <a:endParaRPr lang="sr-Cyrl-RS" altLang="en-US" sz="72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Object 5"/>
          <p:cNvGraphicFramePr/>
          <p:nvPr/>
        </p:nvGraphicFramePr>
        <p:xfrm>
          <a:off x="12547600" y="838501"/>
          <a:ext cx="31518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800475" imgH="4829175" progId="Paint.Picture">
                  <p:embed/>
                </p:oleObj>
              </mc:Choice>
              <mc:Fallback>
                <p:oleObj r:id="rId5" imgW="3800475" imgH="4829175" progId="Paint.Picture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47600" y="838501"/>
                        <a:ext cx="3151813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/>
          <p:nvPr/>
        </p:nvGraphicFramePr>
        <p:xfrm>
          <a:off x="6680200" y="5990181"/>
          <a:ext cx="4231640" cy="281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019550" imgH="2238375" progId="Paint.Picture">
                  <p:embed/>
                </p:oleObj>
              </mc:Choice>
              <mc:Fallback>
                <p:oleObj r:id="rId7" imgW="4019550" imgH="2238375" progId="Paint.Picture">
                  <p:embed/>
                  <p:pic>
                    <p:nvPicPr>
                      <p:cNvPr id="0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80200" y="5990181"/>
                        <a:ext cx="4231640" cy="281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11"/>
          <p:cNvGraphicFramePr>
            <a:graphicFrameLocks noChangeAspect="1"/>
          </p:cNvGraphicFramePr>
          <p:nvPr/>
        </p:nvGraphicFramePr>
        <p:xfrm>
          <a:off x="1041400" y="6197191"/>
          <a:ext cx="4000500" cy="260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743325" imgH="2438400" progId="Paint.Picture">
                  <p:embed/>
                </p:oleObj>
              </mc:Choice>
              <mc:Fallback>
                <p:oleObj r:id="rId9" imgW="3743325" imgH="2438400" progId="Paint.Picture">
                  <p:embed/>
                  <p:pic>
                    <p:nvPicPr>
                      <p:cNvPr id="0" name="Content Placeholder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41400" y="6197191"/>
                        <a:ext cx="4000500" cy="2606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/>
          <p:nvPr/>
        </p:nvGraphicFramePr>
        <p:xfrm>
          <a:off x="11480800" y="5116818"/>
          <a:ext cx="4545330" cy="3556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3838575" imgH="2895600" progId="Paint.Picture">
                  <p:embed/>
                </p:oleObj>
              </mc:Choice>
              <mc:Fallback>
                <p:oleObj r:id="rId11" imgW="3838575" imgH="2895600" progId="Paint.Picture">
                  <p:embed/>
                  <p:pic>
                    <p:nvPicPr>
                      <p:cNvPr id="0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480800" y="5116818"/>
                        <a:ext cx="4545330" cy="3556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: Rounded Corners 9"/>
          <p:cNvSpPr/>
          <p:nvPr/>
        </p:nvSpPr>
        <p:spPr>
          <a:xfrm>
            <a:off x="7137400" y="1854200"/>
            <a:ext cx="3364865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SERITIP</a:t>
            </a:r>
            <a:r>
              <a:rPr lang="sr-Cyrl-RS" sz="2400" b="1" dirty="0">
                <a:solidFill>
                  <a:srgbClr val="FF0000"/>
                </a:solidFill>
              </a:rPr>
              <a:t>: 8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4A0F4AA9-E745-C727-DEA2-EE8A155057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45974"/>
            <a:ext cx="149098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7200" b="1" dirty="0">
                <a:solidFill>
                  <a:srgbClr val="002060"/>
                </a:solidFill>
              </a:rPr>
              <a:t>OČEKIVANJA U  2</a:t>
            </a:r>
            <a:r>
              <a:rPr lang="sr-Cyrl-RS" altLang="en-US" sz="7200" b="1" dirty="0">
                <a:solidFill>
                  <a:srgbClr val="002060"/>
                </a:solidFill>
              </a:rPr>
              <a:t>02</a:t>
            </a:r>
            <a:r>
              <a:rPr lang="sr-Latn-RS" altLang="en-US" sz="7200" b="1" dirty="0">
                <a:solidFill>
                  <a:srgbClr val="002060"/>
                </a:solidFill>
              </a:rPr>
              <a:t>5. godini</a:t>
            </a:r>
            <a:endParaRPr lang="sr-Cyrl-RS" altLang="en-US" sz="7200" b="1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001F0-1246-56BC-D932-0C3FF3057E88}"/>
              </a:ext>
            </a:extLst>
          </p:cNvPr>
          <p:cNvSpPr/>
          <p:nvPr/>
        </p:nvSpPr>
        <p:spPr>
          <a:xfrm>
            <a:off x="279400" y="1794640"/>
            <a:ext cx="7324725" cy="232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altLang="en-US" sz="2800" b="1" dirty="0">
                <a:solidFill>
                  <a:srgbClr val="FF0000"/>
                </a:solidFill>
              </a:rPr>
              <a:t>Prisutni serotipovi BTV - </a:t>
            </a:r>
            <a:r>
              <a:rPr lang="sr-Cyrl-RS" altLang="en-US" sz="2800" b="1" dirty="0">
                <a:solidFill>
                  <a:srgbClr val="FF0000"/>
                </a:solidFill>
              </a:rPr>
              <a:t>  8 и 3</a:t>
            </a:r>
            <a:endParaRPr lang="en-US" altLang="en-US" sz="2800" b="1" dirty="0">
              <a:solidFill>
                <a:srgbClr val="FF0000"/>
              </a:solidFill>
            </a:endParaRPr>
          </a:p>
          <a:p>
            <a:r>
              <a:rPr lang="sr-Latn-RS" altLang="en-US" sz="2800" b="1" dirty="0">
                <a:solidFill>
                  <a:srgbClr val="FF0000"/>
                </a:solidFill>
              </a:rPr>
              <a:t>Latentne kliconoše iz </a:t>
            </a:r>
            <a:r>
              <a:rPr lang="sr-Cyrl-RS" altLang="en-US" sz="2800" b="1" dirty="0">
                <a:solidFill>
                  <a:srgbClr val="FF0000"/>
                </a:solidFill>
              </a:rPr>
              <a:t>2025.</a:t>
            </a:r>
          </a:p>
          <a:p>
            <a:r>
              <a:rPr lang="sr-Latn-RS" altLang="en-US" sz="2800" b="1" dirty="0">
                <a:solidFill>
                  <a:srgbClr val="FF0000"/>
                </a:solidFill>
              </a:rPr>
              <a:t>Mogućnost prezimljavanja uzročnika</a:t>
            </a:r>
            <a:endParaRPr lang="sr-Cyrl-RS" altLang="en-US" sz="2800" b="1" dirty="0">
              <a:solidFill>
                <a:srgbClr val="FF0000"/>
              </a:solidFill>
            </a:endParaRPr>
          </a:p>
          <a:p>
            <a:r>
              <a:rPr lang="sr-Latn-RS" altLang="en-US" sz="2800" b="1" dirty="0">
                <a:solidFill>
                  <a:srgbClr val="FF0000"/>
                </a:solidFill>
              </a:rPr>
              <a:t>Brojna prijemčiva populacija</a:t>
            </a:r>
            <a:endParaRPr lang="sr-Cyrl-RS" altLang="en-US" sz="2800" b="1" dirty="0">
              <a:solidFill>
                <a:srgbClr val="FF0000"/>
              </a:solidFill>
            </a:endParaRPr>
          </a:p>
          <a:p>
            <a:r>
              <a:rPr lang="sr-Latn-RS" altLang="en-US" sz="2800" b="1" dirty="0">
                <a:solidFill>
                  <a:srgbClr val="FF0000"/>
                </a:solidFill>
              </a:rPr>
              <a:t>Klimatski uslovi u</a:t>
            </a:r>
            <a:r>
              <a:rPr lang="sr-Cyrl-RS" altLang="en-US" sz="2800" b="1" dirty="0">
                <a:solidFill>
                  <a:srgbClr val="FF0000"/>
                </a:solidFill>
              </a:rPr>
              <a:t> 2026. (?)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33FDB6-0C3C-AD33-EC76-617F97C3CAC7}"/>
              </a:ext>
            </a:extLst>
          </p:cNvPr>
          <p:cNvSpPr/>
          <p:nvPr/>
        </p:nvSpPr>
        <p:spPr>
          <a:xfrm>
            <a:off x="282184" y="4332016"/>
            <a:ext cx="7324725" cy="140426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altLang="en-US" sz="2800" b="1" dirty="0">
                <a:solidFill>
                  <a:srgbClr val="FF0000"/>
                </a:solidFill>
              </a:rPr>
              <a:t>EURL, Algete, Španija</a:t>
            </a:r>
          </a:p>
          <a:p>
            <a:r>
              <a:rPr lang="sr-Latn-RS" altLang="en-US" sz="2800" b="1" dirty="0">
                <a:solidFill>
                  <a:srgbClr val="FF0000"/>
                </a:solidFill>
              </a:rPr>
              <a:t>Analiza genetske varijabilnosti</a:t>
            </a:r>
          </a:p>
          <a:p>
            <a:r>
              <a:rPr lang="sr-Latn-RS" altLang="en-US" sz="2800" b="1" dirty="0">
                <a:solidFill>
                  <a:srgbClr val="FF0000"/>
                </a:solidFill>
              </a:rPr>
              <a:t>Više reasortiranih sojeva (BTV-1, 3, 4 i 8)</a:t>
            </a:r>
            <a:endParaRPr lang="sr-Cyrl-RS" alt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11">
            <a:extLst>
              <a:ext uri="{FF2B5EF4-FFF2-40B4-BE49-F238E27FC236}">
                <a16:creationId xmlns:a16="http://schemas.microsoft.com/office/drawing/2014/main" id="{890AD460-92C0-8D40-F471-4FEC699610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030661"/>
              </p:ext>
            </p:extLst>
          </p:nvPr>
        </p:nvGraphicFramePr>
        <p:xfrm>
          <a:off x="7880350" y="1794640"/>
          <a:ext cx="4000500" cy="260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743325" imgH="2438400" progId="Paint.Picture">
                  <p:embed/>
                </p:oleObj>
              </mc:Choice>
              <mc:Fallback>
                <p:oleObj r:id="rId2" imgW="3743325" imgH="2438400" progId="Paint.Picture">
                  <p:embed/>
                  <p:pic>
                    <p:nvPicPr>
                      <p:cNvPr id="12" name="Content Placeholder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80350" y="1794640"/>
                        <a:ext cx="4000500" cy="2606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6863014-15F9-8FFF-1E7C-517E673207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527605"/>
              </p:ext>
            </p:extLst>
          </p:nvPr>
        </p:nvGraphicFramePr>
        <p:xfrm>
          <a:off x="12036816" y="1777495"/>
          <a:ext cx="3937000" cy="264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933825" imgH="2638425" progId="Paint.Picture">
                  <p:embed/>
                </p:oleObj>
              </mc:Choice>
              <mc:Fallback>
                <p:oleObj r:id="rId4" imgW="3933825" imgH="2638425" progId="Paint.Picture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36816" y="1777495"/>
                        <a:ext cx="3937000" cy="2640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1B65CE9-54AA-0E27-4151-3587007F3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506207"/>
              </p:ext>
            </p:extLst>
          </p:nvPr>
        </p:nvGraphicFramePr>
        <p:xfrm>
          <a:off x="267570" y="6045962"/>
          <a:ext cx="9194797" cy="285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999">
                  <a:extLst>
                    <a:ext uri="{9D8B030D-6E8A-4147-A177-3AD203B41FA5}">
                      <a16:colId xmlns:a16="http://schemas.microsoft.com/office/drawing/2014/main" val="223141818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82518202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33003004"/>
                    </a:ext>
                  </a:extLst>
                </a:gridCol>
                <a:gridCol w="1981198">
                  <a:extLst>
                    <a:ext uri="{9D8B030D-6E8A-4147-A177-3AD203B41FA5}">
                      <a16:colId xmlns:a16="http://schemas.microsoft.com/office/drawing/2014/main" val="147392489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766593234"/>
                    </a:ext>
                  </a:extLst>
                </a:gridCol>
              </a:tblGrid>
              <a:tr h="713016">
                <a:tc rowSpan="2">
                  <a:txBody>
                    <a:bodyPr/>
                    <a:lstStyle/>
                    <a:p>
                      <a:pPr algn="ctr"/>
                      <a:r>
                        <a:rPr lang="sr-Latn-RS" sz="3200" dirty="0"/>
                        <a:t>SEROTIP</a:t>
                      </a:r>
                      <a:endParaRPr lang="en-US" sz="3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r-Latn-RS" sz="3200" dirty="0"/>
                        <a:t>JAGNJAD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r-Latn-RS" sz="3200" dirty="0"/>
                        <a:t>OVCE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016649"/>
                  </a:ext>
                </a:extLst>
              </a:tr>
              <a:tr h="71301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Morbid.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dirty="0"/>
                        <a:t>Mortal.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Morbid.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dirty="0"/>
                        <a:t>Mortal.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77115"/>
                  </a:ext>
                </a:extLst>
              </a:tr>
              <a:tr h="713016">
                <a:tc>
                  <a:txBody>
                    <a:bodyPr/>
                    <a:lstStyle/>
                    <a:p>
                      <a:pPr algn="ctr"/>
                      <a:r>
                        <a:rPr lang="sr-Latn-RS" sz="2800" b="1" dirty="0"/>
                        <a:t>BTV – 8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/>
                        <a:t>1,6%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/>
                        <a:t>1,6%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800" b="1" dirty="0"/>
                        <a:t>14,3%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800" b="1" dirty="0"/>
                        <a:t>10%</a:t>
                      </a:r>
                      <a:endParaRPr 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9557602"/>
                  </a:ext>
                </a:extLst>
              </a:tr>
              <a:tr h="713016">
                <a:tc>
                  <a:txBody>
                    <a:bodyPr/>
                    <a:lstStyle/>
                    <a:p>
                      <a:pPr algn="ctr"/>
                      <a:r>
                        <a:rPr lang="sr-Latn-RS" sz="2800" b="1" dirty="0">
                          <a:solidFill>
                            <a:srgbClr val="FF0000"/>
                          </a:solidFill>
                        </a:rPr>
                        <a:t>BTV - 3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800" b="1" dirty="0">
                          <a:solidFill>
                            <a:srgbClr val="FF0000"/>
                          </a:solidFill>
                        </a:rPr>
                        <a:t>27,3%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800" b="1" dirty="0">
                          <a:solidFill>
                            <a:srgbClr val="FF0000"/>
                          </a:solidFill>
                        </a:rPr>
                        <a:t>12%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800" b="1" dirty="0">
                          <a:solidFill>
                            <a:srgbClr val="FF0000"/>
                          </a:solidFill>
                        </a:rPr>
                        <a:t>51%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800" b="1" dirty="0">
                          <a:solidFill>
                            <a:srgbClr val="FF0000"/>
                          </a:solidFill>
                        </a:rPr>
                        <a:t>6,1%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947622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9594A5-4DAD-06C9-E57D-64664701CFA4}"/>
              </a:ext>
            </a:extLst>
          </p:cNvPr>
          <p:cNvSpPr/>
          <p:nvPr/>
        </p:nvSpPr>
        <p:spPr>
          <a:xfrm>
            <a:off x="9880600" y="5736279"/>
            <a:ext cx="6257925" cy="303456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altLang="en-US" sz="2800" b="1" dirty="0">
                <a:solidFill>
                  <a:srgbClr val="FF0000"/>
                </a:solidFill>
              </a:rPr>
              <a:t>Preporuke EC (DG SANTE)</a:t>
            </a:r>
          </a:p>
          <a:p>
            <a:r>
              <a:rPr lang="sr-Latn-RS" altLang="en-US" sz="2800" dirty="0">
                <a:solidFill>
                  <a:srgbClr val="FF0000"/>
                </a:solidFill>
              </a:rPr>
              <a:t>Dominantni serotipovi BTV 8 i 3</a:t>
            </a:r>
          </a:p>
          <a:p>
            <a:r>
              <a:rPr lang="sr-Latn-RS" altLang="en-US" sz="2800" dirty="0">
                <a:solidFill>
                  <a:srgbClr val="FF0000"/>
                </a:solidFill>
              </a:rPr>
              <a:t>Najveći epi značaj (širenje, kl. slika)</a:t>
            </a:r>
          </a:p>
          <a:p>
            <a:r>
              <a:rPr lang="sr-Latn-RS" altLang="en-US" sz="2800" dirty="0">
                <a:solidFill>
                  <a:srgbClr val="FF0000"/>
                </a:solidFill>
              </a:rPr>
              <a:t>Promena </a:t>
            </a:r>
            <a:r>
              <a:rPr lang="sr-Latn-RS" altLang="en-US" sz="2800" b="1" u="sng" dirty="0">
                <a:solidFill>
                  <a:srgbClr val="FF0000"/>
                </a:solidFill>
              </a:rPr>
              <a:t>STRATEGIJE</a:t>
            </a:r>
            <a:r>
              <a:rPr lang="sr-Latn-RS" altLang="en-US" sz="2800" dirty="0">
                <a:solidFill>
                  <a:srgbClr val="FF0000"/>
                </a:solidFill>
              </a:rPr>
              <a:t> kontrole BPJ</a:t>
            </a:r>
          </a:p>
          <a:p>
            <a:r>
              <a:rPr lang="sr-Latn-RS" altLang="en-US" sz="2800" b="1" dirty="0">
                <a:solidFill>
                  <a:srgbClr val="FF0000"/>
                </a:solidFill>
              </a:rPr>
              <a:t>ERADIKACIJE – UPRAVLJANJE RIZIKOM</a:t>
            </a:r>
            <a:endParaRPr lang="sr-Cyrl-R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67BD5F-AB50-8DCF-94E5-A5E52BF131E1}"/>
              </a:ext>
            </a:extLst>
          </p:cNvPr>
          <p:cNvSpPr/>
          <p:nvPr/>
        </p:nvSpPr>
        <p:spPr>
          <a:xfrm>
            <a:off x="10418762" y="4646731"/>
            <a:ext cx="5181600" cy="77483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altLang="en-US" sz="2800" b="1" dirty="0">
                <a:solidFill>
                  <a:srgbClr val="FF0000"/>
                </a:solidFill>
              </a:rPr>
              <a:t>Multiserotipska (DIVA)  vakcina</a:t>
            </a:r>
            <a:endParaRPr lang="sr-Cyrl-RS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329267" y="3742267"/>
            <a:ext cx="13596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8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BOGINJE OVACA I KOZA</a:t>
            </a:r>
            <a:endParaRPr lang="sr-Cyrl-RS" altLang="en-US" sz="8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156200" y="5372735"/>
            <a:ext cx="5991860" cy="72517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sr-Latn-RS" altLang="en-US" sz="3200">
                <a:solidFill>
                  <a:schemeClr val="accent1">
                    <a:lumMod val="75000"/>
                  </a:schemeClr>
                </a:solidFill>
              </a:rPr>
              <a:t>(Raška, septembar 2025. godine 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55084" y="53430"/>
            <a:ext cx="9074150" cy="1040100"/>
          </a:xfr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sr-Latn-RS" altLang="en-US" sz="6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CILJ  PREZENTACIJE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89000" y="3165028"/>
            <a:ext cx="4205605" cy="639445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sr-Latn-RS" altLang="en-US" sz="3200" dirty="0"/>
              <a:t>1. KONTEKST SITUACIJE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05130" y="3934460"/>
            <a:ext cx="5033645" cy="4836795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Latn-RS" altLang="en-US" sz="2800" b="1" u="sng" dirty="0">
                <a:sym typeface="+mn-ea"/>
              </a:rPr>
              <a:t>SPECIFIČNOST PODRUČJA</a:t>
            </a:r>
            <a:endParaRPr lang="sr-Latn-RS" altLang="en-US" sz="2800" b="1" u="sng" dirty="0"/>
          </a:p>
          <a:p>
            <a:pPr marL="0" indent="457200">
              <a:buNone/>
            </a:pPr>
            <a:r>
              <a:rPr lang="sr-Latn-RS" altLang="en-US" sz="2800" b="1" dirty="0"/>
              <a:t>Tranzitno područje </a:t>
            </a:r>
          </a:p>
          <a:p>
            <a:pPr marL="0" indent="457200">
              <a:buNone/>
            </a:pPr>
            <a:r>
              <a:rPr lang="sr-Latn-RS" altLang="en-US" sz="2800" b="1" dirty="0"/>
              <a:t>Više granica </a:t>
            </a:r>
            <a:r>
              <a:rPr lang="sr-Latn-RS" altLang="en-US" dirty="0">
                <a:solidFill>
                  <a:srgbClr val="FF0000"/>
                </a:solidFill>
              </a:rPr>
              <a:t>(R.Srpska, </a:t>
            </a:r>
            <a:r>
              <a:rPr lang="sr-Latn-RS" altLang="en-US" dirty="0">
                <a:solidFill>
                  <a:srgbClr val="FF0000"/>
                </a:solidFill>
                <a:sym typeface="+mn-ea"/>
              </a:rPr>
              <a:t>Crna Gora, Kosovo i Metohija, S.Makedonija)</a:t>
            </a:r>
            <a:r>
              <a:rPr lang="sr-Latn-RS" altLang="en-US" dirty="0">
                <a:sym typeface="+mn-ea"/>
              </a:rPr>
              <a:t> </a:t>
            </a:r>
            <a:r>
              <a:rPr lang="sr-Latn-RS" altLang="en-US" sz="2800" dirty="0">
                <a:sym typeface="+mn-ea"/>
              </a:rPr>
              <a:t>Grčka, Albanija, Rumunija, Bugarska, BiH, Hrvatska, Mađarska</a:t>
            </a:r>
            <a:endParaRPr lang="sr-Latn-RS" altLang="en-US" sz="2800" dirty="0"/>
          </a:p>
          <a:p>
            <a:pPr marL="0" indent="0">
              <a:buNone/>
            </a:pPr>
            <a:r>
              <a:rPr lang="sr-Latn-RS" altLang="en-US" sz="2800" b="1" u="sng" dirty="0">
                <a:sym typeface="+mn-ea"/>
              </a:rPr>
              <a:t>BROJN</a:t>
            </a:r>
            <a:r>
              <a:rPr lang="en-US" altLang="en-US" sz="2800" b="1" u="sng" dirty="0">
                <a:sym typeface="+mn-ea"/>
              </a:rPr>
              <a:t>OST</a:t>
            </a:r>
            <a:r>
              <a:rPr lang="sr-Latn-RS" altLang="en-US" sz="2800" b="1" u="sng" dirty="0">
                <a:sym typeface="+mn-ea"/>
              </a:rPr>
              <a:t>,</a:t>
            </a:r>
            <a:r>
              <a:rPr lang="en-US" altLang="en-US" sz="2800" b="1" u="sng" dirty="0">
                <a:sym typeface="+mn-ea"/>
              </a:rPr>
              <a:t> KARAKTERISTIKE</a:t>
            </a:r>
            <a:r>
              <a:rPr lang="sr-Latn-RS" altLang="en-US" sz="2800" b="1" u="sng" dirty="0">
                <a:sym typeface="+mn-ea"/>
              </a:rPr>
              <a:t> STOČN</a:t>
            </a:r>
            <a:r>
              <a:rPr lang="en-US" altLang="en-US" sz="2800" b="1" u="sng" dirty="0">
                <a:sym typeface="+mn-ea"/>
              </a:rPr>
              <a:t>OG</a:t>
            </a:r>
            <a:r>
              <a:rPr lang="sr-Latn-RS" altLang="en-US" sz="2800" b="1" u="sng" dirty="0">
                <a:sym typeface="+mn-ea"/>
              </a:rPr>
              <a:t> FOND</a:t>
            </a:r>
            <a:r>
              <a:rPr lang="en-US" altLang="en-US" sz="2800" b="1" u="sng" dirty="0">
                <a:sym typeface="+mn-ea"/>
              </a:rPr>
              <a:t>A</a:t>
            </a:r>
            <a:endParaRPr lang="sr-Latn-RS" altLang="en-US" sz="2800" b="1" u="sng" dirty="0"/>
          </a:p>
          <a:p>
            <a:pPr marL="0" indent="0">
              <a:buNone/>
            </a:pPr>
            <a:endParaRPr lang="sr-Latn-RS" altLang="en-US" sz="3200" b="1" dirty="0"/>
          </a:p>
          <a:p>
            <a:pPr marL="0" indent="0">
              <a:buNone/>
            </a:pPr>
            <a:endParaRPr lang="sr-Latn-RS" altLang="en-US" sz="32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918200" y="3906580"/>
            <a:ext cx="5144135" cy="483673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sr-Latn-RS" altLang="en-US" sz="3555" b="1" u="sng" dirty="0">
                <a:solidFill>
                  <a:schemeClr val="tx1"/>
                </a:solidFill>
              </a:rPr>
              <a:t>EPI-SITUACIJA U OKRUŽENJU</a:t>
            </a:r>
            <a:endParaRPr lang="sr-Latn-RS" altLang="en-US" sz="32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sr-Latn-RS" altLang="en-US" sz="2400" b="1" dirty="0">
                <a:solidFill>
                  <a:srgbClr val="FF0000"/>
                </a:solidFill>
              </a:rPr>
              <a:t>SLINAVKA I ŠAP</a:t>
            </a:r>
          </a:p>
          <a:p>
            <a:pPr marL="0" indent="457200">
              <a:buNone/>
            </a:pPr>
            <a:r>
              <a:rPr lang="sr-Latn-RS" altLang="en-US" sz="2400" b="1" dirty="0"/>
              <a:t>(Nemačka, Mađarska, </a:t>
            </a:r>
            <a:r>
              <a:rPr lang="en-US" altLang="sr-Latn-RS" sz="2400" b="1" dirty="0" err="1"/>
              <a:t>Slova</a:t>
            </a:r>
            <a:r>
              <a:rPr lang="sr-Latn-RS" altLang="sr-Latn-RS" sz="2400" b="1" dirty="0"/>
              <a:t>čka</a:t>
            </a:r>
            <a:r>
              <a:rPr lang="sr-Latn-RS" altLang="en-US" sz="2400" b="1" dirty="0"/>
              <a:t>)</a:t>
            </a:r>
            <a:endParaRPr lang="en-US" sz="2400" b="1" dirty="0"/>
          </a:p>
          <a:p>
            <a:pPr marL="0" indent="0">
              <a:buNone/>
            </a:pPr>
            <a:r>
              <a:rPr lang="sr-Latn-RS" altLang="en-US" sz="2400" b="1" dirty="0">
                <a:solidFill>
                  <a:srgbClr val="FF0000"/>
                </a:solidFill>
              </a:rPr>
              <a:t>BOGINJE OVACA I KOZA</a:t>
            </a:r>
          </a:p>
          <a:p>
            <a:pPr marL="0" indent="457200">
              <a:buNone/>
            </a:pPr>
            <a:r>
              <a:rPr lang="sr-Latn-RS" altLang="en-US" sz="2400" b="1" dirty="0"/>
              <a:t>Bugarska, Grčka</a:t>
            </a:r>
          </a:p>
          <a:p>
            <a:pPr marL="0" indent="0">
              <a:buNone/>
            </a:pPr>
            <a:r>
              <a:rPr lang="sr-Latn-RS" altLang="en-US" sz="2400" b="1" dirty="0">
                <a:solidFill>
                  <a:srgbClr val="FF0000"/>
                </a:solidFill>
              </a:rPr>
              <a:t>KUGA MALIH PREŽIVARA</a:t>
            </a:r>
          </a:p>
          <a:p>
            <a:pPr marL="0" indent="457200">
              <a:buNone/>
            </a:pPr>
            <a:r>
              <a:rPr lang="sr-Latn-RS" altLang="en-US" sz="2400" b="1" dirty="0"/>
              <a:t>Grčka, Bugarska, Mađarska,    </a:t>
            </a:r>
          </a:p>
          <a:p>
            <a:pPr marL="0" indent="457200">
              <a:buNone/>
            </a:pPr>
            <a:r>
              <a:rPr lang="sr-Latn-RS" altLang="en-US" sz="2400" b="1" dirty="0"/>
              <a:t>Albanija, Kosovo i Metohija</a:t>
            </a:r>
          </a:p>
          <a:p>
            <a:pPr marL="0" indent="0">
              <a:buNone/>
            </a:pPr>
            <a:r>
              <a:rPr lang="sr-Latn-RS" altLang="en-US" sz="2400" b="1" dirty="0">
                <a:solidFill>
                  <a:srgbClr val="FF0000"/>
                </a:solidFill>
              </a:rPr>
              <a:t>BOLEST PLAVOG JEZIKA</a:t>
            </a:r>
          </a:p>
          <a:p>
            <a:pPr marL="0" indent="0">
              <a:buNone/>
            </a:pPr>
            <a:r>
              <a:rPr lang="sr-Latn-RS" altLang="en-US" sz="2400" b="1" dirty="0">
                <a:solidFill>
                  <a:srgbClr val="FF0000"/>
                </a:solidFill>
              </a:rPr>
              <a:t>DIF. DIJAGNOSTIČKI IZAZOVI</a:t>
            </a:r>
            <a:r>
              <a:rPr lang="sr-Latn-RS" altLang="en-US" sz="2400" b="1" dirty="0"/>
              <a:t> </a:t>
            </a:r>
          </a:p>
          <a:p>
            <a:pPr marL="0" indent="457200">
              <a:buNone/>
            </a:pPr>
            <a:r>
              <a:rPr lang="sr-Latn-RS" altLang="en-US" sz="2400" b="1" dirty="0"/>
              <a:t>Zarazni ektim ...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688169" y="5674264"/>
            <a:ext cx="222829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sr-Latn-RS" altLang="en-US" sz="3200" b="1" dirty="0">
                <a:sym typeface="+mn-ea"/>
              </a:rPr>
              <a:t>4. I S H O D</a:t>
            </a:r>
            <a:r>
              <a:rPr lang="sr-Latn-RS" altLang="en-US" dirty="0">
                <a:sym typeface="+mn-ea"/>
              </a:rPr>
              <a:t>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918835" y="3186430"/>
            <a:ext cx="5114925" cy="5969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sr-Latn-RS" altLang="en-US" sz="3200" b="1" dirty="0">
                <a:solidFill>
                  <a:schemeClr val="tx1"/>
                </a:solidFill>
              </a:rPr>
              <a:t>2. KRIZNA SITUACIJA u 2025.</a:t>
            </a:r>
          </a:p>
        </p:txBody>
      </p:sp>
      <p:sp>
        <p:nvSpPr>
          <p:cNvPr id="3" name="Content Placeholder 7"/>
          <p:cNvSpPr>
            <a:spLocks noGrp="1"/>
          </p:cNvSpPr>
          <p:nvPr/>
        </p:nvSpPr>
        <p:spPr>
          <a:xfrm>
            <a:off x="11435618" y="3910059"/>
            <a:ext cx="4601845" cy="1630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altLang="en-US" sz="3200" b="1" u="sng" dirty="0">
                <a:solidFill>
                  <a:srgbClr val="FF0000"/>
                </a:solidFill>
              </a:rPr>
              <a:t>BOLEST PLAVOG JEZIKA</a:t>
            </a:r>
          </a:p>
          <a:p>
            <a:pPr marL="0" indent="457200">
              <a:buNone/>
            </a:pPr>
            <a:r>
              <a:rPr lang="sr-Latn-RS" altLang="en-US" sz="2400" b="1" dirty="0">
                <a:solidFill>
                  <a:srgbClr val="FF0000"/>
                </a:solidFill>
              </a:rPr>
              <a:t>Juli 2025.</a:t>
            </a:r>
          </a:p>
          <a:p>
            <a:pPr marL="0" indent="0">
              <a:buNone/>
            </a:pPr>
            <a:r>
              <a:rPr lang="sr-Latn-RS" altLang="en-US" sz="3200" b="1" u="sng" dirty="0">
                <a:solidFill>
                  <a:srgbClr val="FF0000"/>
                </a:solidFill>
              </a:rPr>
              <a:t>BOGINJE OVACA I KOZA</a:t>
            </a:r>
          </a:p>
          <a:p>
            <a:pPr marL="0" indent="457200">
              <a:buNone/>
            </a:pPr>
            <a:r>
              <a:rPr lang="sr-Latn-RS" altLang="en-US" sz="2400" b="1" dirty="0">
                <a:solidFill>
                  <a:srgbClr val="FF0000"/>
                </a:solidFill>
              </a:rPr>
              <a:t>Septembar 2025.</a:t>
            </a:r>
          </a:p>
          <a:p>
            <a:pPr marL="0" indent="457200">
              <a:buNone/>
            </a:pPr>
            <a:endParaRPr lang="sr-Latn-RS" altLang="en-US" sz="2400" b="1" dirty="0"/>
          </a:p>
          <a:p>
            <a:pPr marL="0" indent="457200">
              <a:buNone/>
            </a:pPr>
            <a:endParaRPr lang="sr-Latn-RS" altLang="en-US" sz="2400" b="1" dirty="0"/>
          </a:p>
        </p:txBody>
      </p:sp>
      <p:sp>
        <p:nvSpPr>
          <p:cNvPr id="10" name="Content Placeholder 7"/>
          <p:cNvSpPr>
            <a:spLocks noGrp="1"/>
          </p:cNvSpPr>
          <p:nvPr/>
        </p:nvSpPr>
        <p:spPr>
          <a:xfrm>
            <a:off x="11541760" y="6400799"/>
            <a:ext cx="4464685" cy="22802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altLang="en-US" b="1" dirty="0"/>
              <a:t>BOGINJE OVACA I KOZA</a:t>
            </a:r>
          </a:p>
          <a:p>
            <a:pPr marL="0" indent="457200">
              <a:buNone/>
            </a:pPr>
            <a:r>
              <a:rPr lang="sr-Latn-RS" altLang="en-US" sz="2400" b="1" dirty="0"/>
              <a:t>Suzbijanje, Nadzor</a:t>
            </a:r>
          </a:p>
          <a:p>
            <a:pPr marL="0" indent="0">
              <a:buNone/>
            </a:pPr>
            <a:r>
              <a:rPr lang="sr-Latn-RS" altLang="en-US" sz="2400" b="1" dirty="0"/>
              <a:t>Odjava decembar 2025.</a:t>
            </a:r>
          </a:p>
          <a:p>
            <a:pPr marL="0" indent="0">
              <a:buNone/>
            </a:pPr>
            <a:r>
              <a:rPr lang="sr-Latn-RS" altLang="en-US" b="1" dirty="0">
                <a:solidFill>
                  <a:srgbClr val="FF0000"/>
                </a:solidFill>
                <a:sym typeface="+mn-ea"/>
              </a:rPr>
              <a:t>BOLEST PLAVOG JEZIKA</a:t>
            </a:r>
            <a:endParaRPr lang="sr-Latn-RS" altLang="en-US" b="1" dirty="0">
              <a:solidFill>
                <a:srgbClr val="FF0000"/>
              </a:solidFill>
            </a:endParaRPr>
          </a:p>
          <a:p>
            <a:pPr marL="0" indent="457200">
              <a:buNone/>
            </a:pPr>
            <a:r>
              <a:rPr lang="sr-Latn-RS" altLang="en-US" b="1" dirty="0">
                <a:solidFill>
                  <a:srgbClr val="FF0000"/>
                </a:solidFill>
                <a:sym typeface="+mn-ea"/>
              </a:rPr>
              <a:t>Suzbijanje - kontrola ... </a:t>
            </a:r>
            <a:endParaRPr lang="sr-Latn-RS" altLang="en-US" b="1" dirty="0">
              <a:solidFill>
                <a:srgbClr val="FF0000"/>
              </a:solidFill>
            </a:endParaRPr>
          </a:p>
          <a:p>
            <a:pPr marL="0" indent="457200">
              <a:buNone/>
            </a:pPr>
            <a:endParaRPr lang="sr-Latn-RS" altLang="en-US" sz="2400" b="1" dirty="0"/>
          </a:p>
          <a:p>
            <a:pPr marL="0" indent="457200">
              <a:buNone/>
            </a:pPr>
            <a:endParaRPr lang="sr-Latn-RS" altLang="en-US" sz="2400" b="1" dirty="0"/>
          </a:p>
          <a:p>
            <a:pPr marL="0" indent="457200">
              <a:buNone/>
            </a:pPr>
            <a:endParaRPr lang="sr-Latn-RS" altLang="en-US" sz="2400" b="1" dirty="0"/>
          </a:p>
          <a:p>
            <a:pPr marL="457200" lvl="1" indent="0">
              <a:buNone/>
            </a:pPr>
            <a:endParaRPr lang="sr-Latn-RS" altLang="en-US" sz="2400" b="1" dirty="0"/>
          </a:p>
        </p:txBody>
      </p:sp>
      <p:sp>
        <p:nvSpPr>
          <p:cNvPr id="14" name="Text Box 13"/>
          <p:cNvSpPr txBox="1"/>
          <p:nvPr/>
        </p:nvSpPr>
        <p:spPr>
          <a:xfrm>
            <a:off x="12319000" y="3192969"/>
            <a:ext cx="2379971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sr-Latn-RS" altLang="en-US" sz="3200" b="1" dirty="0">
                <a:solidFill>
                  <a:srgbClr val="FF0000"/>
                </a:solidFill>
                <a:sym typeface="+mn-ea"/>
              </a:rPr>
              <a:t>3. REZULTAT </a:t>
            </a:r>
          </a:p>
        </p:txBody>
      </p:sp>
      <p:sp>
        <p:nvSpPr>
          <p:cNvPr id="2" name="Text Placeholder 4"/>
          <p:cNvSpPr>
            <a:spLocks noGrp="1"/>
          </p:cNvSpPr>
          <p:nvPr/>
        </p:nvSpPr>
        <p:spPr>
          <a:xfrm>
            <a:off x="1867852" y="1235290"/>
            <a:ext cx="13048615" cy="96774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altLang="en-US" sz="3200" dirty="0"/>
              <a:t>ANALIZA EPI SITUACIJE </a:t>
            </a:r>
            <a:r>
              <a:rPr lang="sr-Latn-RS" altLang="sr-Latn-RS" sz="3200" dirty="0"/>
              <a:t>NAROČITO OPASNIH ZARAZNIH BOLESTI NA  </a:t>
            </a:r>
          </a:p>
          <a:p>
            <a:pPr algn="ctr"/>
            <a:r>
              <a:rPr lang="sr-Latn-RS" altLang="sr-Latn-RS" sz="3200" dirty="0"/>
              <a:t>E.P. VSI KRALJEVO</a:t>
            </a:r>
            <a:r>
              <a:rPr lang="sr-Latn-RS" altLang="en-US" sz="3200" dirty="0"/>
              <a:t> U 2025. GODINI</a:t>
            </a:r>
          </a:p>
        </p:txBody>
      </p:sp>
      <p:sp>
        <p:nvSpPr>
          <p:cNvPr id="7" name="Text Placeholder 4"/>
          <p:cNvSpPr>
            <a:spLocks noGrp="1"/>
          </p:cNvSpPr>
          <p:nvPr/>
        </p:nvSpPr>
        <p:spPr>
          <a:xfrm>
            <a:off x="355601" y="2393160"/>
            <a:ext cx="15650844" cy="4733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3200" dirty="0"/>
              <a:t>IZBOR</a:t>
            </a:r>
            <a:r>
              <a:rPr lang="sr-Latn-RS" altLang="en-US" sz="3200" dirty="0"/>
              <a:t> STRATEGIJE OTKRIVANJA, SUZBIJANJA I KONTROLE BOLESTI - OSNOVNI PRINCIPI SUZBIJANJA - PROBLEMI </a:t>
            </a:r>
          </a:p>
        </p:txBody>
      </p:sp>
      <p:pic>
        <p:nvPicPr>
          <p:cNvPr id="9" name="Picture 8" descr="Logo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dcsdcsdc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1524000"/>
            <a:ext cx="12783727" cy="7130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 Box 4"/>
          <p:cNvSpPr txBox="1"/>
          <p:nvPr/>
        </p:nvSpPr>
        <p:spPr>
          <a:xfrm>
            <a:off x="6408420" y="-834813"/>
            <a:ext cx="541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10" name="Text Box 9"/>
          <p:cNvSpPr txBox="1"/>
          <p:nvPr/>
        </p:nvSpPr>
        <p:spPr>
          <a:xfrm>
            <a:off x="3327400" y="3733800"/>
            <a:ext cx="3221304" cy="49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3000"/>
                  </a:schemeClr>
                </a:solidFill>
              </a14:hiddenFill>
            </a:ext>
          </a:extLst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sr-Cyrl-RS" altLang="sr-Latn-RS" sz="2665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17</a:t>
            </a:r>
            <a:r>
              <a:rPr lang="sr-Latn-RS" altLang="en-US" sz="2665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sr-Latn-RS" sz="2665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sr-Cyrl-RS" sz="2665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септембар </a:t>
            </a:r>
            <a:r>
              <a:rPr lang="sr-Latn-RS" altLang="en-US" sz="2665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20</a:t>
            </a:r>
            <a:r>
              <a:rPr lang="sr-Cyrl-RS" altLang="sr-Latn-RS" sz="2665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25</a:t>
            </a:r>
            <a:r>
              <a:rPr lang="sr-Latn-RS" altLang="en-US" sz="2665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348819" y="7090300"/>
            <a:ext cx="2678853" cy="1265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marL="381000" indent="-381000">
              <a:buFont typeface="Arial" panose="020B0604020202020204" pitchFamily="34" charset="0"/>
              <a:buChar char="•"/>
            </a:pPr>
            <a:r>
              <a:rPr lang="sr-Latn-RS" altLang="en-US" sz="1865" b="1" dirty="0">
                <a:solidFill>
                  <a:srgbClr val="11180B"/>
                </a:solidFill>
              </a:rPr>
              <a:t>KLINIČKA SUMNJA</a:t>
            </a:r>
          </a:p>
          <a:p>
            <a:pPr marL="381000" indent="-381000">
              <a:buFont typeface="Arial" panose="020B0604020202020204" pitchFamily="34" charset="0"/>
              <a:buChar char="•"/>
            </a:pPr>
            <a:r>
              <a:rPr lang="sr-Latn-RS" altLang="en-US" sz="1865" b="1" dirty="0">
                <a:solidFill>
                  <a:srgbClr val="11180B"/>
                </a:solidFill>
              </a:rPr>
              <a:t>EPI ISTRAŽIVANJE</a:t>
            </a:r>
            <a:endParaRPr lang="sr-Cyrl-RS" altLang="en-US" sz="1865" b="1" dirty="0">
              <a:solidFill>
                <a:srgbClr val="11180B"/>
              </a:solidFill>
            </a:endParaRPr>
          </a:p>
          <a:p>
            <a:pPr marL="381000" indent="-381000">
              <a:buFont typeface="Arial" panose="020B0604020202020204" pitchFamily="34" charset="0"/>
              <a:buChar char="•"/>
            </a:pPr>
            <a:r>
              <a:rPr lang="sr-Latn-RS" altLang="en-US" sz="1865" b="1" dirty="0">
                <a:solidFill>
                  <a:srgbClr val="11180B"/>
                </a:solidFill>
              </a:rPr>
              <a:t>LAB.ISPITIVANJA</a:t>
            </a:r>
            <a:endParaRPr lang="sr-Cyrl-RS" altLang="en-US" sz="1865" b="1" dirty="0">
              <a:solidFill>
                <a:srgbClr val="11180B"/>
              </a:solidFill>
            </a:endParaRPr>
          </a:p>
          <a:p>
            <a:pPr marL="381000" indent="-381000">
              <a:buFont typeface="Arial" panose="020B0604020202020204" pitchFamily="34" charset="0"/>
              <a:buChar char="•"/>
            </a:pPr>
            <a:r>
              <a:rPr lang="sr-Latn-RS" altLang="en-US" sz="1865" b="1" dirty="0">
                <a:solidFill>
                  <a:srgbClr val="11180B"/>
                </a:solidFill>
              </a:rPr>
              <a:t>POTVRDA BOLESTI</a:t>
            </a:r>
            <a:endParaRPr lang="sr-Cyrl-RS" altLang="en-US" sz="1865" b="1" dirty="0">
              <a:solidFill>
                <a:srgbClr val="11180B"/>
              </a:solidFill>
            </a:endParaRPr>
          </a:p>
          <a:p>
            <a:endParaRPr lang="sr-Cyrl-RS" altLang="en-US" sz="1865" b="1" dirty="0">
              <a:solidFill>
                <a:srgbClr val="11180B"/>
              </a:solidFill>
            </a:endParaRPr>
          </a:p>
        </p:txBody>
      </p:sp>
      <p:sp>
        <p:nvSpPr>
          <p:cNvPr id="3" name="Text Box 11"/>
          <p:cNvSpPr txBox="1"/>
          <p:nvPr/>
        </p:nvSpPr>
        <p:spPr>
          <a:xfrm>
            <a:off x="8128000" y="6490182"/>
            <a:ext cx="3220819" cy="60011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sr-Cyrl-RS" altLang="sr-Latn-RS" sz="2665" dirty="0">
                <a:ln w="12700">
                  <a:solidFill>
                    <a:schemeClr val="tx1"/>
                  </a:solidFill>
                </a:ln>
                <a:solidFill>
                  <a:srgbClr val="FF2B2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16</a:t>
            </a:r>
            <a:r>
              <a:rPr lang="sr-Latn-RS" altLang="en-US" sz="2665" dirty="0">
                <a:ln w="12700">
                  <a:solidFill>
                    <a:schemeClr val="tx1"/>
                  </a:solidFill>
                </a:ln>
                <a:solidFill>
                  <a:srgbClr val="FF2B2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sr-Latn-RS" sz="2665" dirty="0">
                <a:ln w="12700">
                  <a:solidFill>
                    <a:schemeClr val="tx1"/>
                  </a:solidFill>
                </a:ln>
                <a:solidFill>
                  <a:srgbClr val="FF2B2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sr-Cyrl-RS" sz="2665" dirty="0">
                <a:ln w="12700">
                  <a:solidFill>
                    <a:schemeClr val="tx1"/>
                  </a:solidFill>
                </a:ln>
                <a:solidFill>
                  <a:srgbClr val="FF2B2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септембар </a:t>
            </a:r>
            <a:r>
              <a:rPr lang="sr-Latn-RS" altLang="en-US" sz="2665" dirty="0">
                <a:ln w="12700">
                  <a:solidFill>
                    <a:schemeClr val="tx1"/>
                  </a:solidFill>
                </a:ln>
                <a:solidFill>
                  <a:srgbClr val="FF2B2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20</a:t>
            </a:r>
            <a:r>
              <a:rPr lang="sr-Cyrl-RS" altLang="sr-Latn-RS" sz="2665" dirty="0">
                <a:ln w="12700">
                  <a:solidFill>
                    <a:schemeClr val="tx1"/>
                  </a:solidFill>
                </a:ln>
                <a:solidFill>
                  <a:srgbClr val="FF2B2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25</a:t>
            </a:r>
            <a:r>
              <a:rPr lang="sr-Latn-RS" altLang="en-US" sz="2665" dirty="0">
                <a:ln w="12700">
                  <a:solidFill>
                    <a:schemeClr val="tx1"/>
                  </a:solidFill>
                </a:ln>
                <a:solidFill>
                  <a:srgbClr val="FF2B2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762395" y="279612"/>
            <a:ext cx="12560935" cy="1017270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sr-Latn-RS" altLang="en-US" sz="6000" b="1" dirty="0"/>
              <a:t>BOGINJE OVACA, opština RAŠKA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355600" y="304800"/>
            <a:ext cx="15635605" cy="8299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4800" b="1" dirty="0">
                <a:solidFill>
                  <a:schemeClr val="tx2"/>
                </a:solidFill>
              </a:rPr>
              <a:t>EPIZOOTIOLOŠKA  ISTRAŽIVANJA ZAR. I UGROŽ. PODRUČJA</a:t>
            </a:r>
            <a:endParaRPr lang="sr-Cyrl-RS" altLang="en-US" sz="4800" b="1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17961" y="1243719"/>
            <a:ext cx="10482631" cy="7302350"/>
            <a:chOff x="-1490" y="2859"/>
            <a:chExt cx="23237" cy="6851"/>
          </a:xfrm>
        </p:grpSpPr>
        <p:sp>
          <p:nvSpPr>
            <p:cNvPr id="61" name="Text Box 60"/>
            <p:cNvSpPr txBox="1"/>
            <p:nvPr/>
          </p:nvSpPr>
          <p:spPr>
            <a:xfrm>
              <a:off x="-1490" y="2859"/>
              <a:ext cx="21223" cy="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altLang="en-US" sz="4265" b="1" u="sng" dirty="0">
                  <a:solidFill>
                    <a:schemeClr val="accent5">
                      <a:lumMod val="50000"/>
                    </a:schemeClr>
                  </a:solidFill>
                </a:rPr>
                <a:t>POPIS I AKTIVNI  NADZOR U PODRUČJU</a:t>
              </a:r>
              <a:endParaRPr lang="sr-Cyrl-RS" altLang="en-US" sz="4265" b="1" u="sng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9841" y="5910"/>
              <a:ext cx="11906" cy="3800"/>
              <a:chOff x="9841" y="5910"/>
              <a:chExt cx="11906" cy="3800"/>
            </a:xfrm>
          </p:grpSpPr>
          <p:sp>
            <p:nvSpPr>
              <p:cNvPr id="63" name="Text Box 62"/>
              <p:cNvSpPr txBox="1"/>
              <p:nvPr/>
            </p:nvSpPr>
            <p:spPr>
              <a:xfrm>
                <a:off x="12698" y="8238"/>
                <a:ext cx="5490" cy="14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Cyrl-RS" altLang="en-US" sz="2400" i="1" dirty="0">
                    <a:solidFill>
                      <a:srgbClr val="002060"/>
                    </a:solidFill>
                    <a:sym typeface="+mn-ea"/>
                  </a:rPr>
                  <a:t> </a:t>
                </a:r>
                <a:r>
                  <a:rPr lang="sr-Latn-RS" altLang="en-US" sz="2400" i="1" dirty="0">
                    <a:solidFill>
                      <a:srgbClr val="002060"/>
                    </a:solidFill>
                    <a:sym typeface="+mn-ea"/>
                  </a:rPr>
                  <a:t>TRI GAZDINSTVA</a:t>
                </a:r>
                <a:r>
                  <a:rPr lang="sr-Cyrl-RS" altLang="en-US" sz="2400" dirty="0">
                    <a:solidFill>
                      <a:srgbClr val="002060"/>
                    </a:solidFill>
                    <a:sym typeface="+mn-ea"/>
                  </a:rPr>
                  <a:t> </a:t>
                </a:r>
              </a:p>
              <a:p>
                <a:pPr algn="ctr"/>
                <a:r>
                  <a:rPr lang="sr-Latn-RS" altLang="en-US" sz="2400" b="1" dirty="0">
                    <a:solidFill>
                      <a:srgbClr val="002060"/>
                    </a:solidFill>
                    <a:latin typeface="Arial Black" panose="020B0A04020102020204" charset="0"/>
                    <a:cs typeface="Arial Black" panose="020B0A04020102020204" charset="0"/>
                    <a:sym typeface="+mn-ea"/>
                  </a:rPr>
                  <a:t>BOLEST PLAVOG JEZIKA</a:t>
                </a:r>
                <a:r>
                  <a:rPr lang="sr-Cyrl-RS" altLang="en-US" sz="2400" b="1" dirty="0">
                    <a:solidFill>
                      <a:srgbClr val="002060"/>
                    </a:solidFill>
                    <a:latin typeface="Arial Black" panose="020B0A04020102020204" charset="0"/>
                    <a:cs typeface="Arial Black" panose="020B0A04020102020204" charset="0"/>
                    <a:sym typeface="+mn-ea"/>
                  </a:rPr>
                  <a:t> </a:t>
                </a:r>
              </a:p>
            </p:txBody>
          </p:sp>
          <p:sp>
            <p:nvSpPr>
              <p:cNvPr id="64" name="Text Box 63"/>
              <p:cNvSpPr txBox="1"/>
              <p:nvPr/>
            </p:nvSpPr>
            <p:spPr>
              <a:xfrm>
                <a:off x="9841" y="5910"/>
                <a:ext cx="11906" cy="5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r>
                  <a:rPr lang="sr-Latn-RS" altLang="en-US" sz="2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16 KONTAKTNIH  gazdinstava</a:t>
                </a:r>
                <a:r>
                  <a:rPr lang="sr-Cyrl-RS" altLang="en-US" sz="2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(320 </a:t>
                </a:r>
                <a:r>
                  <a:rPr lang="sr-Latn-RS" altLang="en-US" sz="2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ovaca</a:t>
                </a:r>
                <a:r>
                  <a:rPr lang="sr-Cyrl-RS" altLang="en-US" sz="2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8737812" y="2057313"/>
            <a:ext cx="6753013" cy="4679527"/>
            <a:chOff x="390" y="3334"/>
            <a:chExt cx="7976" cy="5527"/>
          </a:xfrm>
        </p:grpSpPr>
        <p:sp>
          <p:nvSpPr>
            <p:cNvPr id="13" name="Text Box 12"/>
            <p:cNvSpPr txBox="1"/>
            <p:nvPr/>
          </p:nvSpPr>
          <p:spPr>
            <a:xfrm>
              <a:off x="390" y="3334"/>
              <a:ext cx="7674" cy="6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3200" u="sng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KONTAKTNA GAZDINSTVA</a:t>
              </a:r>
            </a:p>
          </p:txBody>
        </p:sp>
        <p:sp>
          <p:nvSpPr>
            <p:cNvPr id="62" name="Text Box 61"/>
            <p:cNvSpPr txBox="1"/>
            <p:nvPr/>
          </p:nvSpPr>
          <p:spPr>
            <a:xfrm>
              <a:off x="660" y="7201"/>
              <a:ext cx="7674" cy="166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2665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KLINIČKI I MOLEKULARNI NADZOR</a:t>
              </a:r>
              <a:endParaRPr lang="sr-Cyrl-RS" altLang="en-US" sz="2665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sr-Latn-RS" altLang="sr-Cyrl-RS" sz="2665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-DVA UZORKOVANJA (5 – 7 DANA)</a:t>
              </a:r>
              <a:endParaRPr lang="sr-Cyrl-RS" altLang="en-US" sz="3735" b="1" i="1" dirty="0">
                <a:solidFill>
                  <a:srgbClr val="002060"/>
                </a:solidFill>
              </a:endParaRPr>
            </a:p>
            <a:p>
              <a:pPr algn="ctr"/>
              <a:r>
                <a:rPr lang="sr-Latn-RS" altLang="en-US" sz="3200" b="1" i="1" dirty="0">
                  <a:solidFill>
                    <a:srgbClr val="C00000"/>
                  </a:solidFill>
                </a:rPr>
                <a:t>SVI UZORCI NEGATIVNI </a:t>
              </a:r>
              <a:endParaRPr lang="sr-Cyrl-RS" altLang="en-US" sz="3200" b="1" i="1" dirty="0">
                <a:solidFill>
                  <a:srgbClr val="C00000"/>
                </a:solidFill>
              </a:endParaRPr>
            </a:p>
          </p:txBody>
        </p:sp>
        <p:sp>
          <p:nvSpPr>
            <p:cNvPr id="65" name="Text Box 64"/>
            <p:cNvSpPr txBox="1"/>
            <p:nvPr/>
          </p:nvSpPr>
          <p:spPr>
            <a:xfrm>
              <a:off x="390" y="4328"/>
              <a:ext cx="7976" cy="16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marL="609600" indent="-609600" algn="just">
                <a:buAutoNum type="arabicPeriod"/>
              </a:pPr>
              <a:r>
                <a:rPr lang="sr-Latn-RS" altLang="en-US" sz="2135" dirty="0"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FIZIČKA BLIZINA I KONTAKT SA ZARAŽENIM GAZD.</a:t>
              </a:r>
              <a:endParaRPr lang="sr-Cyrl-RS" altLang="en-US" sz="2135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marL="457200" indent="-457200" algn="just">
                <a:buAutoNum type="arabicPeriod"/>
              </a:pPr>
              <a:endParaRPr lang="sr-Cyrl-RS" altLang="en-US" sz="2135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marL="609600" indent="-609600" algn="just">
                <a:buAutoNum type="arabicPeriod"/>
              </a:pPr>
              <a:r>
                <a:rPr lang="sr-Latn-RS" altLang="en-US" sz="2135" b="1" dirty="0"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RIZIČAN KONTAKT PREKO VETERINARSKIH RADNIKA</a:t>
              </a:r>
              <a:r>
                <a:rPr lang="sr-Cyrl-RS" altLang="en-US" sz="2135" b="1" dirty="0"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sr-Cyrl-RS" altLang="en-US" sz="2135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" name="Picture 5" descr="ааааааааааа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5031706"/>
            <a:ext cx="3193627" cy="29611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Rectangles 7"/>
          <p:cNvSpPr/>
          <p:nvPr/>
        </p:nvSpPr>
        <p:spPr>
          <a:xfrm>
            <a:off x="508000" y="1600069"/>
            <a:ext cx="2938891" cy="1014731"/>
          </a:xfrm>
          <a:prstGeom prst="rect">
            <a:avLst/>
          </a:prstGeom>
          <a:solidFill>
            <a:srgbClr val="EFF5FC"/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altLang="en-US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CENTAR ZA KONTROLU NAROČITO OPASNIH BOLESTI</a:t>
            </a:r>
            <a:endParaRPr lang="sr-Cyrl-RS" altLang="en-US" sz="1400" i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sr-Latn-RS" altLang="sr-Cyrl-RS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EUTANAZIJA 44 OVCE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36399" y="3428685"/>
            <a:ext cx="2318252" cy="1198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ZARAŽENO I UGROŽENO PODRUČJE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</p:nvPr>
        </p:nvGraphicFramePr>
        <p:xfrm>
          <a:off x="4775200" y="3048159"/>
          <a:ext cx="3563620" cy="169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52700" imgH="1333500" progId="Paint.Picture">
                  <p:embed/>
                </p:oleObj>
              </mc:Choice>
              <mc:Fallback>
                <p:oleObj r:id="rId3" imgW="2552700" imgH="1333500" progId="Paint.Picture">
                  <p:embed/>
                  <p:pic>
                    <p:nvPicPr>
                      <p:cNvPr id="0" name="Picture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5200" y="3048159"/>
                        <a:ext cx="3563620" cy="1691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Content Placeholder 15"/>
          <p:cNvGraphicFramePr>
            <a:graphicFrameLocks noGrp="1"/>
          </p:cNvGraphicFramePr>
          <p:nvPr>
            <p:ph sz="half" idx="2"/>
          </p:nvPr>
        </p:nvGraphicFramePr>
        <p:xfrm>
          <a:off x="4470400" y="5486138"/>
          <a:ext cx="4038600" cy="176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229100" imgH="1847850" progId="Paint.Picture">
                  <p:embed/>
                </p:oleObj>
              </mc:Choice>
              <mc:Fallback>
                <p:oleObj r:id="rId5" imgW="4229100" imgH="1847850" progId="Paint.Picture">
                  <p:embed/>
                  <p:pic>
                    <p:nvPicPr>
                      <p:cNvPr id="0" name="Picture 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70400" y="5486138"/>
                        <a:ext cx="4038600" cy="176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 txBox="1"/>
          <p:nvPr/>
        </p:nvSpPr>
        <p:spPr>
          <a:xfrm>
            <a:off x="2946401" y="457092"/>
            <a:ext cx="10439400" cy="8642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en-US" sz="6000" b="1" dirty="0"/>
              <a:t>BOGINJE OVACA, opština RAŠKA</a:t>
            </a:r>
          </a:p>
        </p:txBody>
      </p:sp>
      <p:graphicFrame>
        <p:nvGraphicFramePr>
          <p:cNvPr id="2" name="Object 1"/>
          <p:cNvGraphicFramePr/>
          <p:nvPr/>
        </p:nvGraphicFramePr>
        <p:xfrm>
          <a:off x="2260600" y="2590800"/>
          <a:ext cx="11959590" cy="5513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477375" imgH="4152900" progId="Paint.Picture">
                  <p:embed/>
                </p:oleObj>
              </mc:Choice>
              <mc:Fallback>
                <p:oleObj r:id="rId2" imgW="9477375" imgH="415290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60600" y="2590800"/>
                        <a:ext cx="11959590" cy="5513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 Box 63"/>
          <p:cNvSpPr txBox="1"/>
          <p:nvPr/>
        </p:nvSpPr>
        <p:spPr>
          <a:xfrm>
            <a:off x="5842000" y="1658620"/>
            <a:ext cx="4540885" cy="59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sr-Latn-RS" altLang="sr-Cyrl-R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TREĆE  ŽARIŠTE, posle 29 dana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imak ekrana 2026-04-04 225943ЅЏ ЅЏВЏЅ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56" y="192194"/>
            <a:ext cx="14968677" cy="83836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 Box 4"/>
          <p:cNvSpPr txBox="1"/>
          <p:nvPr/>
        </p:nvSpPr>
        <p:spPr>
          <a:xfrm>
            <a:off x="1341712" y="471461"/>
            <a:ext cx="8112760" cy="7000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355600">
              <a:lnSpc>
                <a:spcPct val="115000"/>
              </a:lnSpc>
              <a:spcAft>
                <a:spcPct val="0"/>
              </a:spcAft>
            </a:pPr>
            <a:r>
              <a:rPr lang="sr-Latn-RS" sz="373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PREVENTIVNA DEPOPULACIJA</a:t>
            </a:r>
            <a:r>
              <a:rPr lang="sr-Cyrl-RS" sz="373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</a:p>
        </p:txBody>
      </p:sp>
      <p:graphicFrame>
        <p:nvGraphicFramePr>
          <p:cNvPr id="11" name="Table 10"/>
          <p:cNvGraphicFramePr/>
          <p:nvPr>
            <p:custDataLst>
              <p:tags r:id="rId1"/>
            </p:custDataLst>
          </p:nvPr>
        </p:nvGraphicFramePr>
        <p:xfrm>
          <a:off x="11328400" y="6019800"/>
          <a:ext cx="4191847" cy="1965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7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sr-Cyrl-RS" sz="1900" b="1" dirty="0">
                          <a:solidFill>
                            <a:srgbClr val="0A0F72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GAZDINSTAVA</a:t>
                      </a:r>
                      <a:endParaRPr lang="sr-Cyrl-RS" altLang="sr-Cyrl-RS" sz="1900" b="1" dirty="0">
                        <a:solidFill>
                          <a:srgbClr val="0A0F72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1920" marR="121920" marT="60960" marB="60960" anchor="ctr">
                    <a:lnL w="12700">
                      <a:solidFill>
                        <a:srgbClr val="002060"/>
                      </a:solidFill>
                      <a:prstDash val="solid"/>
                    </a:lnL>
                    <a:lnR w="12700">
                      <a:solidFill>
                        <a:srgbClr val="002060"/>
                      </a:solidFill>
                      <a:prstDash val="solid"/>
                    </a:lnR>
                    <a:lnT w="12700">
                      <a:solidFill>
                        <a:srgbClr val="002060"/>
                      </a:solidFill>
                      <a:prstDash val="solid"/>
                    </a:lnT>
                    <a:lnB w="1270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100" b="1">
                          <a:solidFill>
                            <a:srgbClr val="0A0F72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>
                      <a:solidFill>
                        <a:srgbClr val="002060"/>
                      </a:solidFill>
                      <a:prstDash val="solid"/>
                    </a:lnL>
                    <a:lnR w="12700">
                      <a:solidFill>
                        <a:srgbClr val="002060"/>
                      </a:solidFill>
                      <a:prstDash val="solid"/>
                    </a:lnR>
                    <a:lnT w="12700">
                      <a:solidFill>
                        <a:srgbClr val="002060"/>
                      </a:solidFill>
                      <a:prstDash val="solid"/>
                    </a:lnT>
                    <a:lnB w="1270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7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900" b="1" dirty="0">
                          <a:solidFill>
                            <a:srgbClr val="0A0F72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EUTANAZIJA</a:t>
                      </a:r>
                      <a:endParaRPr lang="sr-Cyrl-RS" altLang="en-US" sz="1900" b="1" dirty="0">
                        <a:solidFill>
                          <a:srgbClr val="0A0F72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1920" marR="121920" marT="60960" marB="60960" anchor="ctr">
                    <a:lnL w="12700">
                      <a:solidFill>
                        <a:srgbClr val="002060"/>
                      </a:solidFill>
                      <a:prstDash val="solid"/>
                    </a:lnL>
                    <a:lnR w="12700">
                      <a:solidFill>
                        <a:srgbClr val="002060"/>
                      </a:solidFill>
                      <a:prstDash val="solid"/>
                    </a:lnR>
                    <a:lnT w="12700">
                      <a:solidFill>
                        <a:srgbClr val="002060"/>
                      </a:solidFill>
                      <a:prstDash val="solid"/>
                    </a:lnT>
                    <a:lnB w="1270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2100" b="1" dirty="0">
                          <a:solidFill>
                            <a:srgbClr val="0A0F72"/>
                          </a:solidFill>
                        </a:rPr>
                        <a:t>63</a:t>
                      </a:r>
                    </a:p>
                  </a:txBody>
                  <a:tcPr marL="121920" marR="121920" marT="60960" marB="60960" anchor="ctr">
                    <a:lnL w="12700">
                      <a:solidFill>
                        <a:srgbClr val="002060"/>
                      </a:solidFill>
                      <a:prstDash val="solid"/>
                    </a:lnL>
                    <a:lnR w="12700">
                      <a:solidFill>
                        <a:srgbClr val="002060"/>
                      </a:solidFill>
                      <a:prstDash val="solid"/>
                    </a:lnR>
                    <a:lnT w="12700">
                      <a:solidFill>
                        <a:srgbClr val="002060"/>
                      </a:solidFill>
                      <a:prstDash val="solid"/>
                    </a:lnT>
                    <a:lnB w="1270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5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900" b="1" dirty="0">
                          <a:solidFill>
                            <a:srgbClr val="0A0F72"/>
                          </a:solidFill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LAB. ISPITANO</a:t>
                      </a:r>
                      <a:endParaRPr lang="sr-Cyrl-RS" altLang="en-US" sz="1900" b="1" dirty="0">
                        <a:solidFill>
                          <a:srgbClr val="0A0F72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121920" marR="121920" marT="60960" marB="60960" anchor="ctr">
                    <a:lnL w="12700">
                      <a:solidFill>
                        <a:srgbClr val="002060"/>
                      </a:solidFill>
                      <a:prstDash val="solid"/>
                    </a:lnL>
                    <a:lnR w="12700">
                      <a:solidFill>
                        <a:srgbClr val="002060"/>
                      </a:solidFill>
                      <a:prstDash val="solid"/>
                    </a:lnR>
                    <a:lnT w="12700">
                      <a:solidFill>
                        <a:srgbClr val="002060"/>
                      </a:solidFill>
                      <a:prstDash val="solid"/>
                    </a:lnT>
                    <a:lnB w="1270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sr-Cyrl-RS" altLang="en-US" sz="2100" b="1" i="1" dirty="0">
                          <a:solidFill>
                            <a:srgbClr val="0A0F72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16 (25%)</a:t>
                      </a:r>
                    </a:p>
                  </a:txBody>
                  <a:tcPr marL="121920" marR="121920" marT="60960" marB="60960" anchor="ctr">
                    <a:lnL w="12700">
                      <a:solidFill>
                        <a:srgbClr val="002060"/>
                      </a:solidFill>
                      <a:prstDash val="solid"/>
                    </a:lnL>
                    <a:lnR w="12700">
                      <a:solidFill>
                        <a:srgbClr val="002060"/>
                      </a:solidFill>
                      <a:prstDash val="solid"/>
                    </a:lnR>
                    <a:lnT w="12700">
                      <a:solidFill>
                        <a:srgbClr val="002060"/>
                      </a:solidFill>
                      <a:prstDash val="solid"/>
                    </a:lnT>
                    <a:lnB w="1270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6767" y="765200"/>
            <a:ext cx="7445190" cy="6702744"/>
            <a:chOff x="9891" y="302"/>
            <a:chExt cx="9014" cy="8189"/>
          </a:xfrm>
        </p:grpSpPr>
        <p:sp>
          <p:nvSpPr>
            <p:cNvPr id="5" name="Text Box 4"/>
            <p:cNvSpPr txBox="1"/>
            <p:nvPr/>
          </p:nvSpPr>
          <p:spPr>
            <a:xfrm>
              <a:off x="10687" y="302"/>
              <a:ext cx="8218" cy="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55600">
                <a:lnSpc>
                  <a:spcPct val="115000"/>
                </a:lnSpc>
                <a:spcAft>
                  <a:spcPct val="0"/>
                </a:spcAft>
              </a:pPr>
              <a:r>
                <a:rPr lang="sr-Latn-RS" sz="4265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/>
                  <a:cs typeface="Calibri" panose="020F0502020204030204" charset="0"/>
                </a:rPr>
                <a:t>UKIDANJE REŠENJA</a:t>
              </a:r>
              <a:r>
                <a:rPr lang="sr-Cyrl-RS" sz="4265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/>
                  <a:cs typeface="Calibri" panose="020F0502020204030204" charset="0"/>
                </a:rPr>
                <a:t> </a:t>
              </a:r>
            </a:p>
          </p:txBody>
        </p:sp>
        <p:pic>
          <p:nvPicPr>
            <p:cNvPr id="8" name="Picture 7" descr="Snimak ekrana 2026-04-08 1520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1" y="2754"/>
              <a:ext cx="7845" cy="5737"/>
            </a:xfrm>
            <a:prstGeom prst="rect">
              <a:avLst/>
            </a:prstGeom>
          </p:spPr>
        </p:pic>
        <p:sp>
          <p:nvSpPr>
            <p:cNvPr id="9" name="Text Box 8"/>
            <p:cNvSpPr txBox="1"/>
            <p:nvPr/>
          </p:nvSpPr>
          <p:spPr>
            <a:xfrm>
              <a:off x="9891" y="1401"/>
              <a:ext cx="7452" cy="10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2400" b="1" i="1" dirty="0">
                  <a:solidFill>
                    <a:schemeClr val="tx2"/>
                  </a:solidFill>
                </a:rPr>
                <a:t>DVA MESECA NAKON POSLEDNJEG SLUČAJA</a:t>
              </a:r>
            </a:p>
            <a:p>
              <a:pPr algn="ctr"/>
              <a:r>
                <a:rPr lang="sr-Latn-RS" altLang="sr-Cyrl-RS" sz="2400" b="1" i="1" dirty="0">
                  <a:solidFill>
                    <a:schemeClr val="tx2"/>
                  </a:solidFill>
                </a:rPr>
                <a:t>tri meseca nakon pojave prvog žarišta</a:t>
              </a:r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7074660" y="7754547"/>
            <a:ext cx="8586893" cy="9952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586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SLOBODNO PODRUČJE</a:t>
            </a:r>
            <a:endParaRPr lang="sr-Cyrl-RS" altLang="en-US" sz="5865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 6"/>
          <p:cNvGraphicFramePr/>
          <p:nvPr>
            <p:custDataLst>
              <p:tags r:id="rId1"/>
            </p:custDataLst>
          </p:nvPr>
        </p:nvGraphicFramePr>
        <p:xfrm>
          <a:off x="203200" y="1971947"/>
          <a:ext cx="7712037" cy="4695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9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59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029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900">
                          <a:solidFill>
                            <a:srgbClr val="002060"/>
                          </a:solidFill>
                        </a:rPr>
                        <a:t>ОКРУГ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9050">
                      <a:solidFill>
                        <a:srgbClr val="002060"/>
                      </a:solidFill>
                      <a:prstDash val="solid"/>
                    </a:lnT>
                    <a:lnB w="1905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900" dirty="0">
                          <a:solidFill>
                            <a:srgbClr val="002060"/>
                          </a:solidFill>
                        </a:rPr>
                        <a:t>ОПШТИНА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9050">
                      <a:solidFill>
                        <a:srgbClr val="002060"/>
                      </a:solidFill>
                      <a:prstDash val="solid"/>
                    </a:lnT>
                    <a:lnB w="1905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900">
                          <a:solidFill>
                            <a:srgbClr val="002060"/>
                          </a:solidFill>
                        </a:rPr>
                        <a:t>НАСЕЉА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9050">
                      <a:solidFill>
                        <a:srgbClr val="002060"/>
                      </a:solidFill>
                      <a:prstDash val="solid"/>
                    </a:lnT>
                    <a:lnB w="1905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900">
                          <a:solidFill>
                            <a:srgbClr val="002060"/>
                          </a:solidFill>
                        </a:rPr>
                        <a:t>ГАЗДИНСТАВА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9050">
                      <a:solidFill>
                        <a:srgbClr val="002060"/>
                      </a:solidFill>
                      <a:prstDash val="solid"/>
                    </a:lnT>
                    <a:lnB w="1905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900" dirty="0">
                          <a:solidFill>
                            <a:srgbClr val="002060"/>
                          </a:solidFill>
                        </a:rPr>
                        <a:t>ЖИВОТИЊА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9050">
                      <a:solidFill>
                        <a:srgbClr val="002060"/>
                      </a:solidFill>
                      <a:prstDash val="solid"/>
                    </a:lnR>
                    <a:lnT w="19050">
                      <a:solidFill>
                        <a:srgbClr val="002060"/>
                      </a:solidFill>
                      <a:prstDash val="solid"/>
                    </a:lnT>
                    <a:lnB w="1905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858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РАШКИ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905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Рашка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905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905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905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77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9050">
                      <a:solidFill>
                        <a:srgbClr val="002060"/>
                      </a:solidFill>
                      <a:prstDash val="solid"/>
                    </a:lnR>
                    <a:lnT w="1905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5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Тутин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9050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8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Нови Пазар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9050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5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B w="12700" cmpd="sng">
                      <a:solidFill>
                        <a:srgbClr val="0020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Краљево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9050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7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РАСИНСКИ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Александровац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9050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97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МОРАВИЧКИ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Ивањица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60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9050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0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4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9050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905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4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905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4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905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4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905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86</a:t>
                      </a:r>
                    </a:p>
                  </a:txBody>
                  <a:tcPr marL="121920" marR="121920" marT="60960" marB="60960" anchor="ctr"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9050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9050">
                      <a:solidFill>
                        <a:srgbClr val="00206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 Box 9"/>
          <p:cNvSpPr txBox="1"/>
          <p:nvPr/>
        </p:nvSpPr>
        <p:spPr>
          <a:xfrm>
            <a:off x="127000" y="1066800"/>
            <a:ext cx="7724775" cy="777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sr-Latn-RS" altLang="en-US" sz="426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PASIVNI NADZOR - Lab.ispitivanje</a:t>
            </a:r>
            <a:endParaRPr lang="sr-Cyrl-RS" altLang="en-US" sz="426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6751092"/>
            <a:ext cx="2529194" cy="2131452"/>
          </a:xfrm>
          <a:prstGeom prst="rect">
            <a:avLst/>
          </a:prstGeom>
        </p:spPr>
      </p:pic>
      <p:sp>
        <p:nvSpPr>
          <p:cNvPr id="2" name="Title 6"/>
          <p:cNvSpPr txBox="1"/>
          <p:nvPr/>
        </p:nvSpPr>
        <p:spPr>
          <a:xfrm>
            <a:off x="382821" y="159272"/>
            <a:ext cx="10439400" cy="8642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en-US" sz="6000" b="1" dirty="0"/>
              <a:t>BOGINJE OVACA, opština RAŠKA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imak ekrana 2026-04-10 2350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3" y="2642447"/>
            <a:ext cx="9387840" cy="5956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7867" y="1426635"/>
            <a:ext cx="14554199" cy="917788"/>
            <a:chOff x="-7344" y="1305"/>
            <a:chExt cx="17190" cy="1084"/>
          </a:xfrm>
        </p:grpSpPr>
        <p:sp>
          <p:nvSpPr>
            <p:cNvPr id="7" name="Text Box 6"/>
            <p:cNvSpPr txBox="1"/>
            <p:nvPr/>
          </p:nvSpPr>
          <p:spPr>
            <a:xfrm>
              <a:off x="3446" y="1305"/>
              <a:ext cx="6400" cy="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>
                <a:buFont typeface="Arial" panose="020B0604020202020204" pitchFamily="34" charset="0"/>
                <a:buChar char="•"/>
              </a:pPr>
              <a:r>
                <a:rPr lang="sr-Latn-RS" altLang="en-US" sz="2665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EURL, Belgija, SCIENSANO </a:t>
              </a:r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-7344" y="1408"/>
              <a:ext cx="9260" cy="9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FILOGENETSKA ANALIZA</a:t>
              </a:r>
              <a:endParaRPr lang="sr-Cyrl-RS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Text Box 10"/>
          <p:cNvSpPr txBox="1"/>
          <p:nvPr/>
        </p:nvSpPr>
        <p:spPr>
          <a:xfrm>
            <a:off x="10682605" y="3376295"/>
            <a:ext cx="4044315" cy="23501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sr-Latn-RS" altLang="en-US" sz="4265" dirty="0">
                <a:solidFill>
                  <a:srgbClr val="002060"/>
                </a:solidFill>
              </a:rPr>
              <a:t>Bugarska</a:t>
            </a:r>
            <a:endParaRPr lang="sr-Cyrl-RS" altLang="en-US" sz="4265" dirty="0">
              <a:solidFill>
                <a:srgbClr val="002060"/>
              </a:solidFill>
            </a:endParaRPr>
          </a:p>
          <a:p>
            <a:pPr algn="ctr"/>
            <a:r>
              <a:rPr lang="sr-Latn-RS" altLang="en-US" sz="4265" dirty="0">
                <a:solidFill>
                  <a:srgbClr val="002060"/>
                </a:solidFill>
              </a:rPr>
              <a:t>Rumunija</a:t>
            </a:r>
            <a:r>
              <a:rPr lang="sr-Cyrl-RS" altLang="en-US" sz="4265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sr-Latn-RS" altLang="en-US" sz="4265" dirty="0">
                <a:solidFill>
                  <a:srgbClr val="002060"/>
                </a:solidFill>
              </a:rPr>
              <a:t>Grčka</a:t>
            </a:r>
            <a:endParaRPr lang="sr-Cyrl-RS" altLang="en-US" sz="2665" dirty="0">
              <a:solidFill>
                <a:srgbClr val="00206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sr-Cyrl-RS" altLang="en-US" sz="2665" dirty="0">
              <a:solidFill>
                <a:srgbClr val="002060"/>
              </a:solidFill>
            </a:endParaRPr>
          </a:p>
          <a:p>
            <a:pPr algn="ctr">
              <a:buFont typeface="Arial" panose="020B0604020202020204" pitchFamily="34" charset="0"/>
            </a:pPr>
            <a:endParaRPr lang="sr-Cyrl-RS" altLang="en-US" sz="2665" dirty="0">
              <a:solidFill>
                <a:srgbClr val="00206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12650893" y="6272954"/>
            <a:ext cx="714587" cy="933873"/>
          </a:xfrm>
          <a:prstGeom prst="downArrow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 Box 12"/>
          <p:cNvSpPr txBox="1"/>
          <p:nvPr/>
        </p:nvSpPr>
        <p:spPr>
          <a:xfrm>
            <a:off x="10299700" y="7492153"/>
            <a:ext cx="5418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ANALIZA REZULTATA JE U TOKU</a:t>
            </a:r>
            <a:endParaRPr lang="sr-Cyrl-RS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113434" y="2053167"/>
            <a:ext cx="518244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altLang="en-US" sz="2665" i="1" dirty="0">
                <a:solidFill>
                  <a:srgbClr val="002060"/>
                </a:solidFill>
              </a:rPr>
              <a:t>SEKVENCIRANJE CELOG GENOMA</a:t>
            </a:r>
            <a:endParaRPr lang="sr-Cyrl-RS" altLang="en-US" sz="2665" i="1" dirty="0">
              <a:solidFill>
                <a:srgbClr val="002060"/>
              </a:solidFill>
            </a:endParaRPr>
          </a:p>
        </p:txBody>
      </p:sp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574800" y="215249"/>
            <a:ext cx="12560935" cy="1017270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sr-Latn-RS" altLang="en-US" sz="6000" b="1" dirty="0"/>
              <a:t>BOGINJE OVACA, opština RAŠKA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F86F-7118-40FD-9798-992E1FCC140A}" type="slidenum">
              <a:rPr lang="en-US" smtClean="0"/>
              <a:t>26</a:t>
            </a:fld>
            <a:endParaRPr lang="en-US"/>
          </a:p>
        </p:txBody>
      </p:sp>
      <p:sp>
        <p:nvSpPr>
          <p:cNvPr id="47" name="Text Box 46"/>
          <p:cNvSpPr txBox="1"/>
          <p:nvPr/>
        </p:nvSpPr>
        <p:spPr>
          <a:xfrm>
            <a:off x="1574589" y="8077412"/>
            <a:ext cx="416136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RS" altLang="en-US" sz="2400">
                <a:solidFill>
                  <a:srgbClr val="002060"/>
                </a:solidFill>
              </a:rPr>
              <a:t>МУКОЗАН ИСЦЕДАК ИЗ НОСА</a:t>
            </a:r>
          </a:p>
        </p:txBody>
      </p:sp>
      <p:pic>
        <p:nvPicPr>
          <p:cNvPr id="7" name="Picture 6" descr="20250918_1546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295400"/>
            <a:ext cx="6172200" cy="750780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itle 6"/>
          <p:cNvSpPr txBox="1"/>
          <p:nvPr/>
        </p:nvSpPr>
        <p:spPr>
          <a:xfrm>
            <a:off x="2032001" y="110382"/>
            <a:ext cx="10439400" cy="8642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en-US" sz="6000" b="1" dirty="0"/>
              <a:t>BOGINJE OVACA, opština RAŠKA</a:t>
            </a:r>
          </a:p>
        </p:txBody>
      </p:sp>
      <p:sp>
        <p:nvSpPr>
          <p:cNvPr id="3" name="Text Box 46"/>
          <p:cNvSpPr txBox="1"/>
          <p:nvPr/>
        </p:nvSpPr>
        <p:spPr>
          <a:xfrm>
            <a:off x="1498576" y="8050210"/>
            <a:ext cx="5225751" cy="46538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2400" dirty="0">
                <a:solidFill>
                  <a:srgbClr val="002060"/>
                </a:solidFill>
              </a:rPr>
              <a:t>MUKOZAN ISCEDAK IZ NOSA</a:t>
            </a:r>
            <a:endParaRPr lang="sr-Cyrl-RS" altLang="en-US" sz="2400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509000" y="1295400"/>
            <a:ext cx="6461760" cy="7578207"/>
            <a:chOff x="9341" y="262"/>
            <a:chExt cx="9418" cy="10308"/>
          </a:xfrm>
        </p:grpSpPr>
        <p:grpSp>
          <p:nvGrpSpPr>
            <p:cNvPr id="6" name="Group 5"/>
            <p:cNvGrpSpPr/>
            <p:nvPr/>
          </p:nvGrpSpPr>
          <p:grpSpPr>
            <a:xfrm>
              <a:off x="9341" y="262"/>
              <a:ext cx="9418" cy="10308"/>
              <a:chOff x="9341" y="262"/>
              <a:chExt cx="9418" cy="10308"/>
            </a:xfrm>
          </p:grpSpPr>
          <p:pic>
            <p:nvPicPr>
              <p:cNvPr id="4" name="Picture 3" descr="20250917_09355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41" y="262"/>
                <a:ext cx="9419" cy="10309"/>
              </a:xfrm>
              <a:prstGeom prst="rect">
                <a:avLst/>
              </a:prstGeom>
              <a:gradFill>
                <a:gsLst>
                  <a:gs pos="54000">
                    <a:schemeClr val="accent1">
                      <a:lumMod val="5000"/>
                      <a:lumOff val="95000"/>
                    </a:schemeClr>
                  </a:gs>
                  <a:gs pos="100000">
                    <a:srgbClr val="002060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softEdge rad="127000"/>
              </a:effectLst>
            </p:spPr>
          </p:pic>
          <p:sp>
            <p:nvSpPr>
              <p:cNvPr id="8" name="Rectangles 7"/>
              <p:cNvSpPr/>
              <p:nvPr/>
            </p:nvSpPr>
            <p:spPr>
              <a:xfrm>
                <a:off x="12047" y="5492"/>
                <a:ext cx="4533" cy="3631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8" name="Text Box 47"/>
            <p:cNvSpPr txBox="1"/>
            <p:nvPr/>
          </p:nvSpPr>
          <p:spPr>
            <a:xfrm>
              <a:off x="11229" y="9488"/>
              <a:ext cx="7070" cy="626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2400" dirty="0">
                  <a:solidFill>
                    <a:srgbClr val="002060"/>
                  </a:solidFill>
                </a:rPr>
                <a:t>PAPULE NA NOSNOM OGLEDALU</a:t>
              </a:r>
              <a:endParaRPr lang="sr-Cyrl-RS" altLang="en-US" sz="24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F86F-7118-40FD-9798-992E1FCC140A}" type="slidenum">
              <a:rPr lang="en-US" smtClean="0"/>
              <a:t>27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46193" y="182033"/>
            <a:ext cx="9006840" cy="8779933"/>
            <a:chOff x="527" y="215"/>
            <a:chExt cx="10638" cy="10370"/>
          </a:xfrm>
        </p:grpSpPr>
        <p:grpSp>
          <p:nvGrpSpPr>
            <p:cNvPr id="2" name="Group 1"/>
            <p:cNvGrpSpPr/>
            <p:nvPr/>
          </p:nvGrpSpPr>
          <p:grpSpPr>
            <a:xfrm>
              <a:off x="527" y="215"/>
              <a:ext cx="10638" cy="10370"/>
              <a:chOff x="527" y="215"/>
              <a:chExt cx="10638" cy="10370"/>
            </a:xfrm>
          </p:grpSpPr>
          <p:pic>
            <p:nvPicPr>
              <p:cNvPr id="29" name="Picture 28" descr="Picture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7" y="215"/>
                <a:ext cx="10639" cy="10371"/>
              </a:xfrm>
              <a:prstGeom prst="rect">
                <a:avLst/>
              </a:prstGeom>
              <a:effectLst>
                <a:softEdge rad="127000"/>
              </a:effectLst>
            </p:spPr>
          </p:pic>
          <p:sp>
            <p:nvSpPr>
              <p:cNvPr id="30" name="Rectangles 29"/>
              <p:cNvSpPr/>
              <p:nvPr/>
            </p:nvSpPr>
            <p:spPr>
              <a:xfrm>
                <a:off x="3590" y="4755"/>
                <a:ext cx="2792" cy="132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8" name="Text Box 47"/>
            <p:cNvSpPr txBox="1"/>
            <p:nvPr/>
          </p:nvSpPr>
          <p:spPr>
            <a:xfrm>
              <a:off x="929" y="9430"/>
              <a:ext cx="5585" cy="54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2400" dirty="0">
                  <a:solidFill>
                    <a:srgbClr val="002060"/>
                  </a:solidFill>
                </a:rPr>
                <a:t>PAPULE U PREDELU KORENA REPA</a:t>
              </a:r>
              <a:endParaRPr lang="sr-Cyrl-RS" alt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596967" y="182881"/>
            <a:ext cx="6260253" cy="8779086"/>
            <a:chOff x="11335" y="216"/>
            <a:chExt cx="7394" cy="10369"/>
          </a:xfrm>
        </p:grpSpPr>
        <p:pic>
          <p:nvPicPr>
            <p:cNvPr id="28" name="Picture 27" descr="Picture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5" y="216"/>
              <a:ext cx="7394" cy="10369"/>
            </a:xfrm>
            <a:prstGeom prst="rect">
              <a:avLst/>
            </a:prstGeom>
            <a:gradFill>
              <a:gsLst>
                <a:gs pos="54000">
                  <a:schemeClr val="accent1">
                    <a:lumMod val="5000"/>
                    <a:lumOff val="95000"/>
                  </a:scheme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softEdge rad="127000"/>
            </a:effectLst>
          </p:spPr>
        </p:pic>
        <p:sp>
          <p:nvSpPr>
            <p:cNvPr id="31" name="Text Box 30"/>
            <p:cNvSpPr txBox="1"/>
            <p:nvPr/>
          </p:nvSpPr>
          <p:spPr>
            <a:xfrm>
              <a:off x="11790" y="9430"/>
              <a:ext cx="5707" cy="54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2400" dirty="0">
                  <a:solidFill>
                    <a:srgbClr val="002060"/>
                  </a:solidFill>
                </a:rPr>
                <a:t>PUSTULE U PREDELU KORENA REPA</a:t>
              </a:r>
              <a:endParaRPr lang="sr-Cyrl-RS" altLang="en-US" sz="24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F86F-7118-40FD-9798-992E1FCC140A}" type="slidenum">
              <a:rPr lang="en-US" smtClean="0"/>
              <a:t>28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19100" y="230294"/>
            <a:ext cx="15431347" cy="8691033"/>
            <a:chOff x="495" y="272"/>
            <a:chExt cx="18226" cy="10265"/>
          </a:xfrm>
        </p:grpSpPr>
        <p:pic>
          <p:nvPicPr>
            <p:cNvPr id="5" name="Picture 4" descr="20250917_09480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" y="272"/>
              <a:ext cx="18226" cy="1026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48" name="Text Box 47"/>
            <p:cNvSpPr txBox="1"/>
            <p:nvPr/>
          </p:nvSpPr>
          <p:spPr>
            <a:xfrm>
              <a:off x="12889" y="9580"/>
              <a:ext cx="5234" cy="54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sr-Cyrl-RS" sz="2400" dirty="0">
                  <a:solidFill>
                    <a:srgbClr val="002060"/>
                  </a:solidFill>
                </a:rPr>
                <a:t>PUSTULE PO KOŽI ABDOMENA</a:t>
              </a:r>
              <a:endParaRPr lang="sr-Cyrl-RS" altLang="sr-Cyrl-RS" sz="24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F86F-7118-40FD-9798-992E1FCC140A}" type="slidenum">
              <a:rPr lang="en-US" smtClean="0"/>
              <a:t>29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30107" y="167641"/>
            <a:ext cx="7112847" cy="8794326"/>
            <a:chOff x="508" y="198"/>
            <a:chExt cx="8401" cy="10387"/>
          </a:xfrm>
        </p:grpSpPr>
        <p:pic>
          <p:nvPicPr>
            <p:cNvPr id="7" name="Picture 6" descr="20250918_1531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" y="198"/>
              <a:ext cx="8401" cy="10387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48" name="Text Box 47"/>
            <p:cNvSpPr txBox="1"/>
            <p:nvPr/>
          </p:nvSpPr>
          <p:spPr>
            <a:xfrm>
              <a:off x="929" y="9580"/>
              <a:ext cx="5066" cy="54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2400" dirty="0">
                  <a:solidFill>
                    <a:srgbClr val="002060"/>
                  </a:solidFill>
                </a:rPr>
                <a:t>PAPULE PO KOŽI ABDOMENA</a:t>
              </a:r>
              <a:endParaRPr lang="sr-Cyrl-RS" alt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24233" y="167641"/>
            <a:ext cx="8300720" cy="8793480"/>
            <a:chOff x="9005" y="198"/>
            <a:chExt cx="9804" cy="10386"/>
          </a:xfrm>
        </p:grpSpPr>
        <p:pic>
          <p:nvPicPr>
            <p:cNvPr id="6" name="Picture 5" descr="20250918_1531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05" y="198"/>
              <a:ext cx="9804" cy="10386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9" name="Text Box 8"/>
            <p:cNvSpPr txBox="1"/>
            <p:nvPr/>
          </p:nvSpPr>
          <p:spPr>
            <a:xfrm>
              <a:off x="11183" y="9580"/>
              <a:ext cx="6800" cy="54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2400" dirty="0">
                  <a:solidFill>
                    <a:srgbClr val="002060"/>
                  </a:solidFill>
                </a:rPr>
                <a:t>PAPULE PO KOŽI ABDOMENA I VIMENA</a:t>
              </a:r>
              <a:endParaRPr lang="sr-Cyrl-RS" altLang="en-US" sz="24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257810" y="3336925"/>
          <a:ext cx="3907790" cy="2207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57525" imgH="1543050" progId="Paint.Picture">
                  <p:embed/>
                </p:oleObj>
              </mc:Choice>
              <mc:Fallback>
                <p:oleObj r:id="rId2" imgW="3057525" imgH="1543050" progId="Paint.Picture">
                  <p:embed/>
                  <p:pic>
                    <p:nvPicPr>
                      <p:cNvPr id="0" name="Picture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810" y="3336925"/>
                        <a:ext cx="3907790" cy="2207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/>
        </p:nvSpPr>
        <p:spPr>
          <a:xfrm>
            <a:off x="355600" y="762000"/>
            <a:ext cx="15413355" cy="104394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ANATOMIJA RIZIKA - SPECIFIČNOST PODRUČJA</a:t>
            </a:r>
          </a:p>
        </p:txBody>
      </p:sp>
      <p:sp>
        <p:nvSpPr>
          <p:cNvPr id="25" name="Rectangle: Rounded Corners 9"/>
          <p:cNvSpPr/>
          <p:nvPr/>
        </p:nvSpPr>
        <p:spPr>
          <a:xfrm>
            <a:off x="660400" y="2362200"/>
            <a:ext cx="3275965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PODRUČJE VSI Kraljevo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Logo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  <p:sp>
        <p:nvSpPr>
          <p:cNvPr id="3" name="Rectangle: Rounded Corners 9"/>
          <p:cNvSpPr/>
          <p:nvPr/>
        </p:nvSpPr>
        <p:spPr>
          <a:xfrm>
            <a:off x="951452" y="6109204"/>
            <a:ext cx="2272665" cy="15107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Trgovina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Tran</a:t>
            </a:r>
            <a:r>
              <a:rPr lang="sr-Latn-RS" sz="2400" b="1" dirty="0">
                <a:solidFill>
                  <a:schemeClr val="tx2">
                    <a:lumMod val="75000"/>
                  </a:schemeClr>
                </a:solidFill>
              </a:rPr>
              <a:t>zit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75000"/>
                  </a:schemeClr>
                </a:solidFill>
              </a:rPr>
              <a:t>Rodbinske veze</a:t>
            </a:r>
            <a:endParaRPr lang="sr-Cyrl-R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483" y="2462847"/>
            <a:ext cx="7810500" cy="61626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F86F-7118-40FD-9798-992E1FCC140A}" type="slidenum">
              <a:rPr lang="en-US" smtClean="0"/>
              <a:t>30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81094" y="127847"/>
            <a:ext cx="7768167" cy="8834967"/>
            <a:chOff x="332" y="151"/>
            <a:chExt cx="9175" cy="10435"/>
          </a:xfrm>
        </p:grpSpPr>
        <p:pic>
          <p:nvPicPr>
            <p:cNvPr id="8" name="Picture 7" descr="20250918_1531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" y="151"/>
              <a:ext cx="9175" cy="1043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48" name="Text Box 47"/>
            <p:cNvSpPr txBox="1"/>
            <p:nvPr/>
          </p:nvSpPr>
          <p:spPr>
            <a:xfrm>
              <a:off x="929" y="9580"/>
              <a:ext cx="7117" cy="54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2400" dirty="0">
                  <a:solidFill>
                    <a:srgbClr val="002060"/>
                  </a:solidFill>
                </a:rPr>
                <a:t>PAPULE I KRASTE PO KOŽI INGVINLNE REGIJE</a:t>
              </a:r>
              <a:endParaRPr lang="sr-Cyrl-RS" altLang="en-US" sz="24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7" name="Picture 6" descr="20250918_153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60" y="127001"/>
            <a:ext cx="7904480" cy="88358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 Box 47"/>
          <p:cNvSpPr txBox="1"/>
          <p:nvPr/>
        </p:nvSpPr>
        <p:spPr>
          <a:xfrm>
            <a:off x="9575800" y="8111067"/>
            <a:ext cx="5503334" cy="4603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sr-Latn-RS" altLang="en-US" sz="2400" dirty="0">
                <a:solidFill>
                  <a:srgbClr val="002060"/>
                </a:solidFill>
              </a:rPr>
              <a:t>PAPULE PO KOŽI INGVINALNE REGIJE</a:t>
            </a:r>
            <a:endParaRPr lang="sr-Cyrl-RS" alt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F86F-7118-40FD-9798-992E1FCC140A}" type="slidenum">
              <a:rPr lang="en-US" smtClean="0"/>
              <a:t>31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86977" y="279401"/>
            <a:ext cx="7733453" cy="8668173"/>
            <a:chOff x="466" y="330"/>
            <a:chExt cx="9134" cy="10238"/>
          </a:xfrm>
        </p:grpSpPr>
        <p:grpSp>
          <p:nvGrpSpPr>
            <p:cNvPr id="2" name="Group 1"/>
            <p:cNvGrpSpPr/>
            <p:nvPr/>
          </p:nvGrpSpPr>
          <p:grpSpPr>
            <a:xfrm>
              <a:off x="466" y="330"/>
              <a:ext cx="9134" cy="10238"/>
              <a:chOff x="466" y="330"/>
              <a:chExt cx="9134" cy="10238"/>
            </a:xfrm>
          </p:grpSpPr>
          <p:pic>
            <p:nvPicPr>
              <p:cNvPr id="7" name="Picture 6" descr="20250918_1551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6" y="330"/>
                <a:ext cx="9134" cy="10238"/>
              </a:xfrm>
              <a:prstGeom prst="rect">
                <a:avLst/>
              </a:prstGeom>
              <a:effectLst>
                <a:softEdge rad="127000"/>
              </a:effectLst>
            </p:spPr>
          </p:pic>
          <p:sp>
            <p:nvSpPr>
              <p:cNvPr id="30" name="Rectangles 29"/>
              <p:cNvSpPr/>
              <p:nvPr/>
            </p:nvSpPr>
            <p:spPr>
              <a:xfrm>
                <a:off x="2229" y="5974"/>
                <a:ext cx="4347" cy="2489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8" name="Text Box 47"/>
            <p:cNvSpPr txBox="1"/>
            <p:nvPr/>
          </p:nvSpPr>
          <p:spPr>
            <a:xfrm>
              <a:off x="929" y="9580"/>
              <a:ext cx="4518" cy="54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sr-Cyrl-RS" sz="2400" dirty="0">
                  <a:solidFill>
                    <a:srgbClr val="002060"/>
                  </a:solidFill>
                </a:rPr>
                <a:t>OTOK KRUNE PAPKA</a:t>
              </a:r>
              <a:endParaRPr lang="sr-Cyrl-RS" altLang="sr-Cyrl-R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426575" y="304800"/>
            <a:ext cx="5874385" cy="8549640"/>
            <a:chOff x="459" y="233"/>
            <a:chExt cx="7212" cy="10350"/>
          </a:xfrm>
        </p:grpSpPr>
        <p:grpSp>
          <p:nvGrpSpPr>
            <p:cNvPr id="9" name="Group 8"/>
            <p:cNvGrpSpPr/>
            <p:nvPr/>
          </p:nvGrpSpPr>
          <p:grpSpPr>
            <a:xfrm>
              <a:off x="459" y="233"/>
              <a:ext cx="7212" cy="10350"/>
              <a:chOff x="459" y="233"/>
              <a:chExt cx="7212" cy="10350"/>
            </a:xfrm>
          </p:grpSpPr>
          <p:pic>
            <p:nvPicPr>
              <p:cNvPr id="13" name="Picture 12" descr="20250918_1552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" y="233"/>
                <a:ext cx="7213" cy="10351"/>
              </a:xfrm>
              <a:prstGeom prst="rect">
                <a:avLst/>
              </a:prstGeom>
              <a:effectLst>
                <a:softEdge rad="127000"/>
              </a:effectLst>
            </p:spPr>
          </p:pic>
          <p:sp>
            <p:nvSpPr>
              <p:cNvPr id="15" name="Rectangles 14"/>
              <p:cNvSpPr/>
              <p:nvPr/>
            </p:nvSpPr>
            <p:spPr>
              <a:xfrm>
                <a:off x="2576" y="2415"/>
                <a:ext cx="3946" cy="5765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1" name="Text Box 10"/>
            <p:cNvSpPr txBox="1"/>
            <p:nvPr/>
          </p:nvSpPr>
          <p:spPr>
            <a:xfrm>
              <a:off x="1104" y="9277"/>
              <a:ext cx="6193" cy="557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altLang="en-US" sz="2400" dirty="0">
                  <a:solidFill>
                    <a:srgbClr val="002060"/>
                  </a:solidFill>
                </a:rPr>
                <a:t>KONJUNKTIVITIS</a:t>
              </a:r>
              <a:r>
                <a:rPr lang="sr-Cyrl-RS" altLang="en-US" sz="2400" dirty="0">
                  <a:solidFill>
                    <a:srgbClr val="002060"/>
                  </a:solidFill>
                </a:rPr>
                <a:t>, </a:t>
              </a:r>
              <a:r>
                <a:rPr lang="sr-Latn-RS" altLang="en-US" sz="2400" dirty="0">
                  <a:solidFill>
                    <a:srgbClr val="002060"/>
                  </a:solidFill>
                </a:rPr>
                <a:t>OBILNO SUZENJE</a:t>
              </a:r>
              <a:endParaRPr lang="sr-Cyrl-RS" altLang="en-US" sz="24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6989" y="457412"/>
            <a:ext cx="15273020" cy="8419253"/>
            <a:chOff x="763" y="463"/>
            <a:chExt cx="17790" cy="9944"/>
          </a:xfrm>
        </p:grpSpPr>
        <p:pic>
          <p:nvPicPr>
            <p:cNvPr id="2" name="Picture 1" descr="Snimak ekrana 2026-04-28 1159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" y="463"/>
              <a:ext cx="17791" cy="9944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3119" y="4752"/>
              <a:ext cx="780" cy="692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aphicFrame>
        <p:nvGraphicFramePr>
          <p:cNvPr id="7" name="Table 6"/>
          <p:cNvGraphicFramePr/>
          <p:nvPr>
            <p:custDataLst>
              <p:tags r:id="rId1"/>
            </p:custDataLst>
          </p:nvPr>
        </p:nvGraphicFramePr>
        <p:xfrm>
          <a:off x="5227320" y="5479415"/>
          <a:ext cx="7068820" cy="3413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64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3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600" dirty="0"/>
                        <a:t>DRŽAVA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sr-Cyrl-RS" sz="1600" dirty="0"/>
                        <a:t>ŽARIŠTA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600" dirty="0"/>
                        <a:t>OBOLELO ŽIVOTINJA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sr-Cyrl-RS" sz="1600" dirty="0"/>
                        <a:t>UGINULO I EUTANAZIRANO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sr-Cyrl-RS" sz="2800" dirty="0">
                          <a:sym typeface="+mn-ea"/>
                        </a:rPr>
                        <a:t>24.04.</a:t>
                      </a:r>
                      <a:r>
                        <a:rPr lang="sr-Latn-RS" altLang="sr-Cyrl-RS" sz="2800" dirty="0"/>
                        <a:t>2026.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300" dirty="0"/>
                        <a:t>GRČKA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300"/>
                        <a:t>1.706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300"/>
                        <a:t>18.387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300"/>
                        <a:t>38</a:t>
                      </a:r>
                      <a:r>
                        <a:rPr lang="sr-Latn-RS" altLang="sr-Cyrl-RS" sz="1300"/>
                        <a:t>6</a:t>
                      </a:r>
                      <a:r>
                        <a:rPr lang="sr-Cyrl-RS" altLang="en-US" sz="1300"/>
                        <a:t>.130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sr-Cyrl-RS" sz="2400" b="1"/>
                        <a:t>135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300" dirty="0"/>
                        <a:t>BUGARSKA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300"/>
                        <a:t>189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300"/>
                        <a:t>2.389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300"/>
                        <a:t>16.</a:t>
                      </a:r>
                      <a:r>
                        <a:rPr lang="sr-Latn-RS" altLang="sr-Cyrl-RS" sz="1300"/>
                        <a:t>541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sr-Cyrl-RS" sz="2400" b="1"/>
                        <a:t>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300" dirty="0"/>
                        <a:t>RUMUNIJA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300"/>
                        <a:t>27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300"/>
                        <a:t>7.818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Cyrl-RS" altLang="en-US" sz="1300"/>
                        <a:t>7.</a:t>
                      </a:r>
                      <a:r>
                        <a:rPr lang="sr-Latn-RS" altLang="sr-Cyrl-RS" sz="1300"/>
                        <a:t>845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sr-Cyrl-RS" sz="2400" b="1"/>
                        <a:t>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300" dirty="0"/>
                        <a:t>SEV.MAKED.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300"/>
                        <a:t>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300"/>
                        <a:t>22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300" dirty="0"/>
                        <a:t>835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2400" b="1" dirty="0"/>
                        <a:t>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sr-Cyrl-RS" sz="1600" b="1" dirty="0">
                          <a:solidFill>
                            <a:srgbClr val="FF0000"/>
                          </a:solidFill>
                        </a:rPr>
                        <a:t>KOS i MET.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300"/>
                        <a:t>/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300"/>
                        <a:t>/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1300" dirty="0"/>
                        <a:t>/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altLang="en-US" sz="2400" b="1" dirty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sr-Latn-RS" altLang="en-US" sz="2000" b="1" dirty="0">
                          <a:solidFill>
                            <a:srgbClr val="FF0000"/>
                          </a:solidFill>
                        </a:rPr>
                        <a:t> (15.04.2026.)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</p:nvPr>
        </p:nvGraphicFramePr>
        <p:xfrm>
          <a:off x="8874443" y="609442"/>
          <a:ext cx="2722245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457700" imgH="4400550" progId="Paint.Picture">
                  <p:embed/>
                </p:oleObj>
              </mc:Choice>
              <mc:Fallback>
                <p:oleObj r:id="rId4" imgW="4457700" imgH="440055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74443" y="609442"/>
                        <a:ext cx="2722245" cy="24765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: Rounded Corners 9"/>
          <p:cNvSpPr/>
          <p:nvPr/>
        </p:nvSpPr>
        <p:spPr>
          <a:xfrm>
            <a:off x="7594600" y="609600"/>
            <a:ext cx="181229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altLang="sr-Cyrl-RS" sz="1600" b="1" dirty="0">
                <a:solidFill>
                  <a:srgbClr val="FF0000"/>
                </a:solidFill>
              </a:rPr>
              <a:t>KiM Uroševac, 15.04.2026.</a:t>
            </a:r>
          </a:p>
        </p:txBody>
      </p:sp>
      <p:sp>
        <p:nvSpPr>
          <p:cNvPr id="9" name="Rectangle: Rounded Corners 9"/>
          <p:cNvSpPr/>
          <p:nvPr/>
        </p:nvSpPr>
        <p:spPr>
          <a:xfrm>
            <a:off x="6527800" y="4876800"/>
            <a:ext cx="3284855" cy="533400"/>
          </a:xfrm>
          <a:prstGeom prst="roundRect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altLang="sr-Cyrl-RS" sz="2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2025. / 2026.</a:t>
            </a:r>
            <a:endParaRPr lang="sr-Latn-RS" altLang="sr-Cyrl-RS" sz="24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4140000" flipH="1">
            <a:off x="6645910" y="-434975"/>
            <a:ext cx="128905" cy="79571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Explosion 1 10"/>
          <p:cNvSpPr/>
          <p:nvPr/>
        </p:nvSpPr>
        <p:spPr>
          <a:xfrm>
            <a:off x="2794000" y="4800600"/>
            <a:ext cx="228600" cy="228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17"/>
          <p:cNvGraphicFramePr>
            <a:graphicFrameLocks noGrp="1"/>
          </p:cNvGraphicFramePr>
          <p:nvPr>
            <p:ph sz="half" idx="2"/>
          </p:nvPr>
        </p:nvGraphicFramePr>
        <p:xfrm>
          <a:off x="11785380" y="609600"/>
          <a:ext cx="36745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448050" imgH="4924425" progId="Paint.Picture">
                  <p:embed/>
                </p:oleObj>
              </mc:Choice>
              <mc:Fallback>
                <p:oleObj r:id="rId6" imgW="3448050" imgH="4924425" progId="Paint.Picture">
                  <p:embed/>
                  <p:pic>
                    <p:nvPicPr>
                      <p:cNvPr id="0" name="Picture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85380" y="609600"/>
                        <a:ext cx="3674550" cy="452596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457200"/>
            <a:ext cx="15928340" cy="978535"/>
          </a:xfr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sr-Latn-RS" sz="6000" b="1" dirty="0">
                <a:solidFill>
                  <a:schemeClr val="tx1"/>
                </a:solidFill>
              </a:rPr>
              <a:t>PREVENTIVA, SUZBIJANJE I KONTROLA ZAR.BOL.ŽIVOT.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82980" y="1904365"/>
            <a:ext cx="3642360" cy="1060450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sr-Latn-RS" sz="2800" b="1" dirty="0"/>
              <a:t>KARAKTERISTIKE PODRUČJA</a:t>
            </a:r>
          </a:p>
        </p:txBody>
      </p:sp>
      <p:sp>
        <p:nvSpPr>
          <p:cNvPr id="11" name="Text Placeholder 2"/>
          <p:cNvSpPr txBox="1"/>
          <p:nvPr/>
        </p:nvSpPr>
        <p:spPr>
          <a:xfrm>
            <a:off x="986790" y="5027295"/>
            <a:ext cx="3628390" cy="10217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800" dirty="0"/>
              <a:t>EPIZOOTIOLOŠKO ISTRAŽIVANJE</a:t>
            </a:r>
            <a:endParaRPr lang="en-US" sz="2800" dirty="0"/>
          </a:p>
        </p:txBody>
      </p:sp>
      <p:sp>
        <p:nvSpPr>
          <p:cNvPr id="4" name="Text Placeholder 2"/>
          <p:cNvSpPr>
            <a:spLocks noGrp="1"/>
          </p:cNvSpPr>
          <p:nvPr/>
        </p:nvSpPr>
        <p:spPr>
          <a:xfrm>
            <a:off x="5156200" y="1750060"/>
            <a:ext cx="2364740" cy="10217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800" dirty="0"/>
              <a:t>PRAĆENJE </a:t>
            </a:r>
          </a:p>
          <a:p>
            <a:pPr algn="ctr"/>
            <a:r>
              <a:rPr lang="sr-Latn-RS" sz="2800" dirty="0"/>
              <a:t>EPI SIT </a:t>
            </a:r>
            <a:endParaRPr lang="en-US" sz="2800" dirty="0"/>
          </a:p>
        </p:txBody>
      </p:sp>
      <p:sp>
        <p:nvSpPr>
          <p:cNvPr id="15" name="Text Placeholder 2"/>
          <p:cNvSpPr>
            <a:spLocks noGrp="1"/>
          </p:cNvSpPr>
          <p:nvPr/>
        </p:nvSpPr>
        <p:spPr>
          <a:xfrm>
            <a:off x="8051800" y="1752600"/>
            <a:ext cx="3025775" cy="10191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800" dirty="0"/>
              <a:t>EDUKACIJA</a:t>
            </a:r>
          </a:p>
          <a:p>
            <a:pPr algn="ctr"/>
            <a:r>
              <a:rPr lang="sr-Latn-RS" altLang="en-US" sz="2800" dirty="0"/>
              <a:t>SLUŽBE I STOČARA</a:t>
            </a:r>
          </a:p>
        </p:txBody>
      </p:sp>
      <p:sp>
        <p:nvSpPr>
          <p:cNvPr id="16" name="Text Placeholder 2"/>
          <p:cNvSpPr>
            <a:spLocks noGrp="1"/>
          </p:cNvSpPr>
          <p:nvPr/>
        </p:nvSpPr>
        <p:spPr>
          <a:xfrm>
            <a:off x="11404600" y="1900555"/>
            <a:ext cx="3541395" cy="9963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800" dirty="0"/>
              <a:t>ANALIZA </a:t>
            </a:r>
          </a:p>
          <a:p>
            <a:pPr algn="ctr"/>
            <a:r>
              <a:rPr lang="sr-Latn-RS" sz="2800" dirty="0"/>
              <a:t>RIZIKA, KARANTINI</a:t>
            </a:r>
            <a:endParaRPr lang="en-US" sz="2800" dirty="0"/>
          </a:p>
        </p:txBody>
      </p:sp>
      <p:sp>
        <p:nvSpPr>
          <p:cNvPr id="17" name="Text Placeholder 2"/>
          <p:cNvSpPr>
            <a:spLocks noGrp="1"/>
          </p:cNvSpPr>
          <p:nvPr/>
        </p:nvSpPr>
        <p:spPr>
          <a:xfrm>
            <a:off x="10414000" y="7475220"/>
            <a:ext cx="2767965" cy="10166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800" dirty="0"/>
              <a:t>STRATEGIJA PO BOLESTIMA</a:t>
            </a:r>
            <a:endParaRPr lang="en-US" sz="2800" dirty="0"/>
          </a:p>
        </p:txBody>
      </p:sp>
      <p:sp>
        <p:nvSpPr>
          <p:cNvPr id="18" name="Text Placeholder 2"/>
          <p:cNvSpPr>
            <a:spLocks noGrp="1"/>
          </p:cNvSpPr>
          <p:nvPr/>
        </p:nvSpPr>
        <p:spPr>
          <a:xfrm>
            <a:off x="3403600" y="7467600"/>
            <a:ext cx="2767965" cy="10375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800" dirty="0"/>
              <a:t>SIMULACIJA</a:t>
            </a:r>
          </a:p>
          <a:p>
            <a:pPr algn="ctr"/>
            <a:r>
              <a:rPr lang="sr-Latn-RS" altLang="en-US" sz="2800" dirty="0"/>
              <a:t>SLUČAJA</a:t>
            </a:r>
          </a:p>
        </p:txBody>
      </p:sp>
      <p:sp>
        <p:nvSpPr>
          <p:cNvPr id="19" name="Text Placeholder 2"/>
          <p:cNvSpPr>
            <a:spLocks noGrp="1"/>
          </p:cNvSpPr>
          <p:nvPr/>
        </p:nvSpPr>
        <p:spPr>
          <a:xfrm>
            <a:off x="6773340" y="7467600"/>
            <a:ext cx="2803525" cy="1468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800" dirty="0"/>
              <a:t>KRITIČKO PREISPITIVANJE</a:t>
            </a:r>
          </a:p>
          <a:p>
            <a:pPr algn="ctr"/>
            <a:r>
              <a:rPr lang="sr-Latn-RS" sz="2800" dirty="0"/>
              <a:t>STRATEGIJE</a:t>
            </a:r>
            <a:endParaRPr lang="en-US" sz="2800" dirty="0"/>
          </a:p>
        </p:txBody>
      </p:sp>
      <p:sp>
        <p:nvSpPr>
          <p:cNvPr id="20" name="Text Placeholder 2"/>
          <p:cNvSpPr>
            <a:spLocks noGrp="1"/>
          </p:cNvSpPr>
          <p:nvPr/>
        </p:nvSpPr>
        <p:spPr>
          <a:xfrm>
            <a:off x="11404600" y="6324600"/>
            <a:ext cx="3541395" cy="9251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800" dirty="0"/>
              <a:t>KAPACITETI SLUŽBE</a:t>
            </a:r>
          </a:p>
          <a:p>
            <a:pPr algn="ctr"/>
            <a:r>
              <a:rPr lang="sr-Latn-RS" altLang="en-US" sz="2800" dirty="0"/>
              <a:t>TERENSKA, RVI, LAB</a:t>
            </a:r>
          </a:p>
        </p:txBody>
      </p:sp>
      <p:sp>
        <p:nvSpPr>
          <p:cNvPr id="21" name="Text Placeholder 2"/>
          <p:cNvSpPr>
            <a:spLocks noGrp="1"/>
          </p:cNvSpPr>
          <p:nvPr/>
        </p:nvSpPr>
        <p:spPr>
          <a:xfrm>
            <a:off x="11404600" y="3276600"/>
            <a:ext cx="3545205" cy="13055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800" dirty="0"/>
              <a:t>ORGANIZACIJA, AUTONOMIJA I AUTORITET SLUŽBE</a:t>
            </a:r>
            <a:endParaRPr lang="en-US" sz="2800" dirty="0"/>
          </a:p>
        </p:txBody>
      </p:sp>
      <p:sp>
        <p:nvSpPr>
          <p:cNvPr id="22" name="Text Placeholder 2"/>
          <p:cNvSpPr>
            <a:spLocks noGrp="1"/>
          </p:cNvSpPr>
          <p:nvPr/>
        </p:nvSpPr>
        <p:spPr>
          <a:xfrm>
            <a:off x="965200" y="6254115"/>
            <a:ext cx="3657600" cy="1052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altLang="en-US" sz="2800" dirty="0"/>
              <a:t>BRZINA REAGOVANJA</a:t>
            </a:r>
          </a:p>
          <a:p>
            <a:pPr algn="ctr"/>
            <a:r>
              <a:rPr lang="sr-Latn-RS" altLang="en-US" sz="2800" dirty="0"/>
              <a:t>U ODNOSU NA POJAVU</a:t>
            </a:r>
          </a:p>
        </p:txBody>
      </p:sp>
      <p:sp>
        <p:nvSpPr>
          <p:cNvPr id="23" name="Text Placeholder 2"/>
          <p:cNvSpPr txBox="1"/>
          <p:nvPr/>
        </p:nvSpPr>
        <p:spPr>
          <a:xfrm>
            <a:off x="11416665" y="4904105"/>
            <a:ext cx="3529330" cy="10217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800" dirty="0"/>
              <a:t>IDENTIFIKACIJA, KRETANJE ŽIVOTINJA</a:t>
            </a:r>
            <a:endParaRPr lang="en-US" sz="2800" dirty="0"/>
          </a:p>
        </p:txBody>
      </p:sp>
      <p:sp>
        <p:nvSpPr>
          <p:cNvPr id="24" name="Text Placeholder 2"/>
          <p:cNvSpPr txBox="1"/>
          <p:nvPr/>
        </p:nvSpPr>
        <p:spPr>
          <a:xfrm>
            <a:off x="994410" y="3352800"/>
            <a:ext cx="3628390" cy="13989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altLang="en-US" sz="2800" dirty="0"/>
              <a:t>UČEŠĆE DRŽAVNIH ORGANA I LOKALNE SAMOUPRAVE</a:t>
            </a:r>
          </a:p>
        </p:txBody>
      </p:sp>
      <p:graphicFrame>
        <p:nvGraphicFramePr>
          <p:cNvPr id="25" name="Picture Placeholder 24"/>
          <p:cNvGraphicFramePr>
            <a:graphicFrameLocks noGrp="1"/>
          </p:cNvGraphicFramePr>
          <p:nvPr>
            <p:ph type="pic" idx="1"/>
          </p:nvPr>
        </p:nvGraphicFramePr>
        <p:xfrm>
          <a:off x="5972388" y="2909644"/>
          <a:ext cx="4438876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962525" imgH="4600575" progId="Paint.Picture">
                  <p:embed/>
                </p:oleObj>
              </mc:Choice>
              <mc:Fallback>
                <p:oleObj r:id="rId2" imgW="4962525" imgH="4600575" progId="Paint.Picture">
                  <p:embed/>
                  <p:pic>
                    <p:nvPicPr>
                      <p:cNvPr id="0" name="Picture 2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72388" y="2909644"/>
                        <a:ext cx="4438876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Logo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  <p:sp>
        <p:nvSpPr>
          <p:cNvPr id="6" name="Text Box 8"/>
          <p:cNvSpPr txBox="1"/>
          <p:nvPr/>
        </p:nvSpPr>
        <p:spPr>
          <a:xfrm rot="19462338">
            <a:off x="13447011" y="7925451"/>
            <a:ext cx="2438400" cy="3691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Faktor VREME</a:t>
            </a:r>
          </a:p>
        </p:txBody>
      </p:sp>
      <p:sp>
        <p:nvSpPr>
          <p:cNvPr id="7" name="Text Box 8"/>
          <p:cNvSpPr txBox="1"/>
          <p:nvPr/>
        </p:nvSpPr>
        <p:spPr>
          <a:xfrm rot="1990769">
            <a:off x="312860" y="7805497"/>
            <a:ext cx="2399207" cy="3781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Faktor VREME</a:t>
            </a:r>
          </a:p>
        </p:txBody>
      </p:sp>
      <p:sp>
        <p:nvSpPr>
          <p:cNvPr id="8" name="Text Box 8"/>
          <p:cNvSpPr txBox="1"/>
          <p:nvPr/>
        </p:nvSpPr>
        <p:spPr>
          <a:xfrm rot="16200000">
            <a:off x="3998689" y="4911623"/>
            <a:ext cx="2803525" cy="4161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finansiranje</a:t>
            </a:r>
          </a:p>
        </p:txBody>
      </p:sp>
      <p:sp>
        <p:nvSpPr>
          <p:cNvPr id="9" name="Text Box 8"/>
          <p:cNvSpPr txBox="1"/>
          <p:nvPr/>
        </p:nvSpPr>
        <p:spPr>
          <a:xfrm rot="5400000">
            <a:off x="9379381" y="4819231"/>
            <a:ext cx="2803525" cy="4161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finansiranje</a:t>
            </a:r>
          </a:p>
        </p:txBody>
      </p:sp>
      <p:sp>
        <p:nvSpPr>
          <p:cNvPr id="10" name="Text Box 8"/>
          <p:cNvSpPr txBox="1"/>
          <p:nvPr/>
        </p:nvSpPr>
        <p:spPr>
          <a:xfrm>
            <a:off x="6530744" y="3376287"/>
            <a:ext cx="1980391" cy="271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14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finansiranje</a:t>
            </a:r>
          </a:p>
        </p:txBody>
      </p:sp>
      <p:sp>
        <p:nvSpPr>
          <p:cNvPr id="12" name="Text Box 8"/>
          <p:cNvSpPr txBox="1"/>
          <p:nvPr/>
        </p:nvSpPr>
        <p:spPr>
          <a:xfrm>
            <a:off x="7937346" y="6522459"/>
            <a:ext cx="1980391" cy="271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14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finansiranje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/>
          <p:nvPr/>
        </p:nvGraphicFramePr>
        <p:xfrm>
          <a:off x="2743518" y="3266917"/>
          <a:ext cx="10768965" cy="2608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0143490" imgH="3257550" progId="Paint.Picture">
                  <p:embed/>
                </p:oleObj>
              </mc:Choice>
              <mc:Fallback>
                <p:oleObj name="Bitmap Image" r:id="rId2" imgW="10143490" imgH="3257550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43518" y="3266917"/>
                        <a:ext cx="10768965" cy="2608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Logo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0" y="457200"/>
            <a:ext cx="3692525" cy="3024505"/>
          </a:xfrm>
          <a:prstGeom prst="rect">
            <a:avLst/>
          </a:prstGeom>
        </p:spPr>
      </p:pic>
      <p:sp>
        <p:nvSpPr>
          <p:cNvPr id="29" name="Text Box 28"/>
          <p:cNvSpPr txBox="1"/>
          <p:nvPr/>
        </p:nvSpPr>
        <p:spPr>
          <a:xfrm>
            <a:off x="6908800" y="8153400"/>
            <a:ext cx="6365875" cy="4222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000" dirty="0">
                <a:solidFill>
                  <a:schemeClr val="tx1"/>
                </a:solidFill>
                <a:latin typeface="Arial Rounded MT Bold" panose="020F0704030504030204" pitchFamily="34" charset="0"/>
                <a:sym typeface="+mn-ea"/>
              </a:rPr>
              <a:t>Kontakt: debeljak@vsikv.com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257810" y="3336925"/>
          <a:ext cx="3907790" cy="2207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57525" imgH="1543050" progId="Paint.Picture">
                  <p:embed/>
                </p:oleObj>
              </mc:Choice>
              <mc:Fallback>
                <p:oleObj r:id="rId2" imgW="3057525" imgH="1543050" progId="Paint.Picture">
                  <p:embed/>
                  <p:pic>
                    <p:nvPicPr>
                      <p:cNvPr id="0" name="Picture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810" y="3336925"/>
                        <a:ext cx="3907790" cy="2207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Snimak ekrana 2025-09-05 083918"/>
          <p:cNvPicPr>
            <a:picLocks noChangeAspect="1"/>
          </p:cNvPicPr>
          <p:nvPr/>
        </p:nvPicPr>
        <p:blipFill>
          <a:blip r:embed="rId4">
            <a:lum bright="18000"/>
          </a:blip>
          <a:stretch>
            <a:fillRect/>
          </a:stretch>
        </p:blipFill>
        <p:spPr>
          <a:xfrm>
            <a:off x="12547600" y="2842260"/>
            <a:ext cx="3152140" cy="284480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6" name="Title 3"/>
          <p:cNvSpPr>
            <a:spLocks noGrp="1"/>
          </p:cNvSpPr>
          <p:nvPr/>
        </p:nvSpPr>
        <p:spPr>
          <a:xfrm>
            <a:off x="362585" y="609600"/>
            <a:ext cx="15413355" cy="104394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ANATOMIJA RIZIKA - SPECIFIČNOST PODRUČJA</a:t>
            </a:r>
          </a:p>
        </p:txBody>
      </p:sp>
      <p:sp>
        <p:nvSpPr>
          <p:cNvPr id="25" name="Rectangle: Rounded Corners 9"/>
          <p:cNvSpPr/>
          <p:nvPr/>
        </p:nvSpPr>
        <p:spPr>
          <a:xfrm>
            <a:off x="1041414" y="2285736"/>
            <a:ext cx="2272665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PODRUČJE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9"/>
          <p:cNvSpPr/>
          <p:nvPr/>
        </p:nvSpPr>
        <p:spPr>
          <a:xfrm>
            <a:off x="13004814" y="1980936"/>
            <a:ext cx="2272665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STOČNI FOND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Logo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  <p:sp>
        <p:nvSpPr>
          <p:cNvPr id="9" name="Rectangle: Rounded Corners 9"/>
          <p:cNvSpPr/>
          <p:nvPr/>
        </p:nvSpPr>
        <p:spPr>
          <a:xfrm>
            <a:off x="12776200" y="6096000"/>
            <a:ext cx="2780665" cy="27273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altLang="sr-Cyrl-RS" sz="2400" b="1" dirty="0">
                <a:solidFill>
                  <a:schemeClr val="tx1"/>
                </a:solidFill>
              </a:rPr>
              <a:t>Brojnost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altLang="sr-Cyrl-RS" sz="2400" b="1" dirty="0">
                <a:solidFill>
                  <a:schemeClr val="tx1"/>
                </a:solidFill>
              </a:rPr>
              <a:t>Raznovrasnost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altLang="sr-Cyrl-RS" sz="2400" b="1" dirty="0">
                <a:solidFill>
                  <a:schemeClr val="tx1"/>
                </a:solidFill>
              </a:rPr>
              <a:t>Ekstenzivno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altLang="sr-Cyrl-RS" sz="2400" b="1" dirty="0">
                <a:solidFill>
                  <a:schemeClr val="tx1"/>
                </a:solidFill>
              </a:rPr>
              <a:t>Intenzivno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altLang="sr-Cyrl-RS" sz="2400" b="1" dirty="0">
                <a:solidFill>
                  <a:schemeClr val="tx1"/>
                </a:solidFill>
              </a:rPr>
              <a:t>Kretanje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altLang="sr-Cyrl-RS" sz="2400" b="1" dirty="0">
                <a:solidFill>
                  <a:schemeClr val="tx1"/>
                </a:solidFill>
              </a:rPr>
              <a:t>Transport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altLang="sr-Cyrl-RS" sz="2400" b="1" dirty="0">
                <a:solidFill>
                  <a:schemeClr val="tx1"/>
                </a:solidFill>
              </a:rPr>
              <a:t>Nelagalna trgov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750" y="2819136"/>
            <a:ext cx="7810500" cy="61626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/>
          <p:nvPr/>
        </p:nvGraphicFramePr>
        <p:xfrm>
          <a:off x="1422400" y="5109227"/>
          <a:ext cx="6106795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648200" imgH="3219450" progId="Paint.Picture">
                  <p:embed/>
                </p:oleObj>
              </mc:Choice>
              <mc:Fallback>
                <p:oleObj r:id="rId2" imgW="4648200" imgH="3219450" progId="Paint.Picture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22400" y="5109227"/>
                        <a:ext cx="6106795" cy="353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3"/>
          <p:cNvSpPr>
            <a:spLocks noGrp="1"/>
          </p:cNvSpPr>
          <p:nvPr/>
        </p:nvSpPr>
        <p:spPr>
          <a:xfrm>
            <a:off x="355599" y="852275"/>
            <a:ext cx="15413355" cy="104394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</a:t>
            </a:r>
            <a:r>
              <a:rPr lang="en-U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ONALNE EPIZOOTIOLOŠKE PRETNJE u 2025.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280400" y="2809883"/>
            <a:ext cx="5412740" cy="50284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l"/>
            <a:endParaRPr lang="sr-Latn-RS" sz="2800" b="1" dirty="0">
              <a:solidFill>
                <a:srgbClr val="FF0000"/>
              </a:solidFill>
              <a:latin typeface="Arial Rounded MT Bold" panose="020F0704030504030204" pitchFamily="34" charset="0"/>
              <a:sym typeface="+mn-ea"/>
            </a:endParaRPr>
          </a:p>
          <a:p>
            <a:pPr algn="l"/>
            <a:r>
              <a:rPr lang="sr-Latn-RS" sz="28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POKRETANJE PREVENTIVNIH MERA</a:t>
            </a:r>
          </a:p>
          <a:p>
            <a:pPr algn="l"/>
            <a:endParaRPr lang="sr-Latn-RS" sz="2400" b="1" dirty="0">
              <a:solidFill>
                <a:srgbClr val="FF0000"/>
              </a:solidFill>
              <a:latin typeface="Arial Rounded MT Bold" panose="020F0704030504030204" pitchFamily="34" charset="0"/>
              <a:sym typeface="+mn-ea"/>
            </a:endParaRPr>
          </a:p>
          <a:p>
            <a:pPr algn="l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Administrativne (Uvoz granica...)</a:t>
            </a:r>
          </a:p>
          <a:p>
            <a:pPr algn="l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Praćenje zdr. stanja uveženih živ.</a:t>
            </a:r>
          </a:p>
          <a:p>
            <a:pPr algn="l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Nacionalni krizni štab</a:t>
            </a:r>
          </a:p>
          <a:p>
            <a:pPr algn="l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Operativni štab na mivou Vlade</a:t>
            </a:r>
          </a:p>
          <a:p>
            <a:pPr algn="l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Regionalni centri</a:t>
            </a:r>
          </a:p>
          <a:p>
            <a:pPr algn="l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Lokalni centri</a:t>
            </a:r>
          </a:p>
          <a:p>
            <a:pPr algn="l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Epizootiološki sastanci</a:t>
            </a:r>
          </a:p>
          <a:p>
            <a:pPr algn="l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Edukacija</a:t>
            </a:r>
          </a:p>
          <a:p>
            <a:pPr algn="l"/>
            <a:endParaRPr lang="sr-Latn-RS" sz="2400" b="1" dirty="0">
              <a:solidFill>
                <a:srgbClr val="FF0000"/>
              </a:solidFill>
              <a:latin typeface="Arial Rounded MT Bold" panose="020F070403050403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46261" y="2835918"/>
            <a:ext cx="1016635" cy="1014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sr-Latn-RS" sz="60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1</a:t>
            </a:r>
          </a:p>
        </p:txBody>
      </p:sp>
      <p:graphicFrame>
        <p:nvGraphicFramePr>
          <p:cNvPr id="7" name="Object 6"/>
          <p:cNvGraphicFramePr/>
          <p:nvPr/>
        </p:nvGraphicFramePr>
        <p:xfrm>
          <a:off x="1933853" y="3505948"/>
          <a:ext cx="4623435" cy="139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619625" imgH="1390650" progId="Paint.Picture">
                  <p:embed/>
                </p:oleObj>
              </mc:Choice>
              <mc:Fallback>
                <p:oleObj r:id="rId4" imgW="4619625" imgH="1390650" progId="Paint.Picture">
                  <p:embed/>
                  <p:pic>
                    <p:nvPicPr>
                      <p:cNvPr id="0" name="Picture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33853" y="3505948"/>
                        <a:ext cx="4623435" cy="139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: Rounded Corners 9"/>
          <p:cNvSpPr/>
          <p:nvPr/>
        </p:nvSpPr>
        <p:spPr>
          <a:xfrm>
            <a:off x="1975445" y="2809883"/>
            <a:ext cx="454025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PRVI NIVO - SLINAVKA i ŠAP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Logo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/>
          <p:nvPr/>
        </p:nvGraphicFramePr>
        <p:xfrm>
          <a:off x="508000" y="4953000"/>
          <a:ext cx="4361815" cy="2585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648200" imgH="3219450" progId="Paint.Picture">
                  <p:embed/>
                </p:oleObj>
              </mc:Choice>
              <mc:Fallback>
                <p:oleObj r:id="rId2" imgW="4648200" imgH="3219450" progId="Paint.Picture">
                  <p:embed/>
                  <p:pic>
                    <p:nvPicPr>
                      <p:cNvPr id="0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000" y="4953000"/>
                        <a:ext cx="4361815" cy="2585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/>
          <p:nvPr/>
        </p:nvGraphicFramePr>
        <p:xfrm>
          <a:off x="6299200" y="3429000"/>
          <a:ext cx="5519420" cy="5338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514975" imgH="5334000" progId="Paint.Picture">
                  <p:embed/>
                </p:oleObj>
              </mc:Choice>
              <mc:Fallback>
                <p:oleObj r:id="rId4" imgW="5514975" imgH="5334000" progId="Paint.Picture">
                  <p:embed/>
                  <p:pic>
                    <p:nvPicPr>
                      <p:cNvPr id="0" name="Object 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99200" y="3429000"/>
                        <a:ext cx="5519420" cy="5338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/>
          <p:nvPr/>
        </p:nvSpPr>
        <p:spPr>
          <a:xfrm>
            <a:off x="11861800" y="5334000"/>
            <a:ext cx="416941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STALNO PRAĆENJE EPIZOOTIOLOŠKE  SITUACIJE U REGIONU</a:t>
            </a:r>
            <a:endParaRPr lang="en-US" sz="2400" b="1" dirty="0">
              <a:solidFill>
                <a:srgbClr val="FF0000"/>
              </a:solidFill>
              <a:latin typeface="Arial Rounded MT Bold" panose="020F0704030504030204" pitchFamily="34" charset="0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EDUKACIJA</a:t>
            </a:r>
            <a:endParaRPr lang="sr-Latn-RS" sz="2400" b="1" dirty="0">
              <a:solidFill>
                <a:srgbClr val="FF0000"/>
              </a:solidFill>
              <a:latin typeface="Arial Rounded MT Bold" panose="020F0704030504030204" pitchFamily="34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384800" y="1447800"/>
            <a:ext cx="1016635" cy="1014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sr-Latn-RS" sz="60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2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55600" y="1524000"/>
            <a:ext cx="1016635" cy="1014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sr-Latn-RS" sz="60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1</a:t>
            </a:r>
          </a:p>
        </p:txBody>
      </p:sp>
      <p:sp>
        <p:nvSpPr>
          <p:cNvPr id="11" name="Title 3"/>
          <p:cNvSpPr>
            <a:spLocks noGrp="1"/>
          </p:cNvSpPr>
          <p:nvPr/>
        </p:nvSpPr>
        <p:spPr>
          <a:xfrm>
            <a:off x="355600" y="228600"/>
            <a:ext cx="15413355" cy="104394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</a:t>
            </a:r>
            <a:r>
              <a:rPr lang="en-U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ONALNE EPIZOOTIOLOŠKE PRETNJE u 2025.</a:t>
            </a:r>
          </a:p>
        </p:txBody>
      </p:sp>
      <p:sp>
        <p:nvSpPr>
          <p:cNvPr id="24" name="Rectangle: Rounded Corners 9"/>
          <p:cNvSpPr/>
          <p:nvPr/>
        </p:nvSpPr>
        <p:spPr>
          <a:xfrm>
            <a:off x="355600" y="2743200"/>
            <a:ext cx="454025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PRVI NIVO - SLINAVKA i ŠAP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Object 11"/>
          <p:cNvGraphicFramePr/>
          <p:nvPr/>
        </p:nvGraphicFramePr>
        <p:xfrm>
          <a:off x="355600" y="3380740"/>
          <a:ext cx="4623435" cy="139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619625" imgH="1390650" progId="Paint.Picture">
                  <p:embed/>
                </p:oleObj>
              </mc:Choice>
              <mc:Fallback>
                <p:oleObj r:id="rId6" imgW="4619625" imgH="1390650" progId="Paint.Picture">
                  <p:embed/>
                  <p:pic>
                    <p:nvPicPr>
                      <p:cNvPr id="0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5600" y="3380740"/>
                        <a:ext cx="4623435" cy="139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/>
          <p:nvPr/>
        </p:nvGraphicFramePr>
        <p:xfrm>
          <a:off x="6527800" y="2362200"/>
          <a:ext cx="4985385" cy="95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4981575" imgH="952500" progId="Paint.Picture">
                  <p:embed/>
                </p:oleObj>
              </mc:Choice>
              <mc:Fallback>
                <p:oleObj r:id="rId8" imgW="4981575" imgH="952500" progId="Paint.Picture">
                  <p:embed/>
                  <p:pic>
                    <p:nvPicPr>
                      <p:cNvPr id="0" name="Object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27800" y="2362200"/>
                        <a:ext cx="4985385" cy="953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: Rounded Corners 9"/>
          <p:cNvSpPr/>
          <p:nvPr/>
        </p:nvSpPr>
        <p:spPr>
          <a:xfrm>
            <a:off x="6680200" y="1600200"/>
            <a:ext cx="454025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DRUGI NIVO - BOGINJE OV/KOZA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Logo 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  <p:sp>
        <p:nvSpPr>
          <p:cNvPr id="10" name="Text Box 7"/>
          <p:cNvSpPr txBox="1"/>
          <p:nvPr/>
        </p:nvSpPr>
        <p:spPr>
          <a:xfrm>
            <a:off x="12163521" y="7239000"/>
            <a:ext cx="1765935" cy="15284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r>
              <a:rPr lang="sr-Latn-RS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2025.</a:t>
            </a:r>
          </a:p>
          <a:p>
            <a:r>
              <a:rPr lang="sr-Latn-RS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Bg  191</a:t>
            </a:r>
          </a:p>
          <a:p>
            <a:r>
              <a:rPr lang="sr-Latn-RS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Gr  1.701</a:t>
            </a:r>
          </a:p>
          <a:p>
            <a:r>
              <a:rPr lang="sr-Latn-RS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Ru 27</a:t>
            </a:r>
          </a:p>
          <a:p>
            <a:r>
              <a:rPr lang="sr-Latn-RS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Tu 79</a:t>
            </a:r>
          </a:p>
          <a:p>
            <a:pPr algn="ctr"/>
            <a:endParaRPr lang="sr-Latn-RS" sz="2400" b="1" dirty="0">
              <a:solidFill>
                <a:srgbClr val="FF0000"/>
              </a:solidFill>
              <a:latin typeface="Arial Rounded MT Bold" panose="020F0704030504030204" pitchFamily="34" charset="0"/>
              <a:sym typeface="+mn-ea"/>
            </a:endParaRPr>
          </a:p>
        </p:txBody>
      </p:sp>
      <p:sp>
        <p:nvSpPr>
          <p:cNvPr id="13" name="Arrow: Down 4"/>
          <p:cNvSpPr/>
          <p:nvPr/>
        </p:nvSpPr>
        <p:spPr>
          <a:xfrm rot="6406242">
            <a:off x="8521649" y="5039380"/>
            <a:ext cx="166893" cy="990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5"/>
          <p:cNvSpPr/>
          <p:nvPr/>
        </p:nvSpPr>
        <p:spPr>
          <a:xfrm rot="8701426">
            <a:off x="7895049" y="5550555"/>
            <a:ext cx="156979" cy="10953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/>
          <p:nvPr/>
        </p:nvGraphicFramePr>
        <p:xfrm>
          <a:off x="508000" y="4953000"/>
          <a:ext cx="4361815" cy="2585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648200" imgH="3219450" progId="Paint.Picture">
                  <p:embed/>
                </p:oleObj>
              </mc:Choice>
              <mc:Fallback>
                <p:oleObj r:id="rId2" imgW="4648200" imgH="3219450" progId="Paint.Picture">
                  <p:embed/>
                  <p:pic>
                    <p:nvPicPr>
                      <p:cNvPr id="0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000" y="4953000"/>
                        <a:ext cx="4361815" cy="2585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/>
          <p:nvPr/>
        </p:nvGraphicFramePr>
        <p:xfrm>
          <a:off x="11404600" y="4953000"/>
          <a:ext cx="4518024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6076950" imgH="5172075" progId="Paint.Picture">
                  <p:embed/>
                </p:oleObj>
              </mc:Choice>
              <mc:Fallback>
                <p:oleObj r:id="rId4" imgW="6076950" imgH="5172075" progId="Paint.Picture">
                  <p:embed/>
                  <p:pic>
                    <p:nvPicPr>
                      <p:cNvPr id="0" name="Objec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04600" y="4953000"/>
                        <a:ext cx="4518024" cy="350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/>
          <p:nvPr/>
        </p:nvGraphicFramePr>
        <p:xfrm>
          <a:off x="5461000" y="3616960"/>
          <a:ext cx="5519420" cy="5338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514975" imgH="5334000" progId="Paint.Picture">
                  <p:embed/>
                </p:oleObj>
              </mc:Choice>
              <mc:Fallback>
                <p:oleObj r:id="rId6" imgW="5514975" imgH="5334000" progId="Paint.Picture">
                  <p:embed/>
                  <p:pic>
                    <p:nvPicPr>
                      <p:cNvPr id="0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61000" y="3616960"/>
                        <a:ext cx="5519420" cy="5338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0"/>
          <p:cNvSpPr txBox="1"/>
          <p:nvPr/>
        </p:nvSpPr>
        <p:spPr>
          <a:xfrm>
            <a:off x="4749165" y="1447800"/>
            <a:ext cx="1016635" cy="1014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sr-Latn-RS" sz="60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2.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62585" y="1576070"/>
            <a:ext cx="1016635" cy="1014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sr-Latn-RS" sz="60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1.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1328400" y="2044065"/>
            <a:ext cx="1016635" cy="1014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sr-Latn-RS" sz="60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3.</a:t>
            </a:r>
          </a:p>
        </p:txBody>
      </p:sp>
      <p:sp>
        <p:nvSpPr>
          <p:cNvPr id="17" name="Title 3"/>
          <p:cNvSpPr>
            <a:spLocks noGrp="1"/>
          </p:cNvSpPr>
          <p:nvPr/>
        </p:nvSpPr>
        <p:spPr>
          <a:xfrm>
            <a:off x="355600" y="228600"/>
            <a:ext cx="15413355" cy="104394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</a:t>
            </a:r>
            <a:r>
              <a:rPr lang="en-U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ONALNE EPIZOOTIOLOŠKE PRETNJE u 2025.</a:t>
            </a:r>
          </a:p>
        </p:txBody>
      </p:sp>
      <p:sp>
        <p:nvSpPr>
          <p:cNvPr id="24" name="Rectangle: Rounded Corners 9"/>
          <p:cNvSpPr/>
          <p:nvPr/>
        </p:nvSpPr>
        <p:spPr>
          <a:xfrm>
            <a:off x="355600" y="2743200"/>
            <a:ext cx="454025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PRVI NIVO - SLINAVKA i ŠAP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8" name="Object 17"/>
          <p:cNvGraphicFramePr/>
          <p:nvPr/>
        </p:nvGraphicFramePr>
        <p:xfrm>
          <a:off x="355600" y="3380740"/>
          <a:ext cx="4623435" cy="139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4619625" imgH="1390650" progId="Paint.Picture">
                  <p:embed/>
                </p:oleObj>
              </mc:Choice>
              <mc:Fallback>
                <p:oleObj r:id="rId8" imgW="4619625" imgH="1390650" progId="Paint.Picture">
                  <p:embed/>
                  <p:pic>
                    <p:nvPicPr>
                      <p:cNvPr id="0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5600" y="3380740"/>
                        <a:ext cx="4623435" cy="139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: Rounded Corners 9"/>
          <p:cNvSpPr/>
          <p:nvPr/>
        </p:nvSpPr>
        <p:spPr>
          <a:xfrm>
            <a:off x="5994400" y="1816735"/>
            <a:ext cx="454025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DRUGI NIVO - BOGINJE OV/KOZA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21" name="Object 20"/>
          <p:cNvGraphicFramePr/>
          <p:nvPr/>
        </p:nvGraphicFramePr>
        <p:xfrm>
          <a:off x="5689600" y="2506980"/>
          <a:ext cx="4985385" cy="95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4981575" imgH="952500" progId="Paint.Picture">
                  <p:embed/>
                </p:oleObj>
              </mc:Choice>
              <mc:Fallback>
                <p:oleObj r:id="rId10" imgW="4981575" imgH="952500" progId="Paint.Picture">
                  <p:embed/>
                  <p:pic>
                    <p:nvPicPr>
                      <p:cNvPr id="0" name="Object 2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89600" y="2506980"/>
                        <a:ext cx="4985385" cy="953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: Rounded Corners 9"/>
          <p:cNvSpPr/>
          <p:nvPr/>
        </p:nvSpPr>
        <p:spPr>
          <a:xfrm>
            <a:off x="12395200" y="2209800"/>
            <a:ext cx="3248025" cy="711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TREĆI NIVO - KUGA MALIH PREŽIVARA</a:t>
            </a:r>
            <a:endParaRPr lang="sr-Cyrl-R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25" name="Object 24"/>
          <p:cNvGraphicFramePr/>
          <p:nvPr/>
        </p:nvGraphicFramePr>
        <p:xfrm>
          <a:off x="11328400" y="3276600"/>
          <a:ext cx="4518025" cy="1458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4514850" imgH="1457325" progId="Paint.Picture">
                  <p:embed/>
                </p:oleObj>
              </mc:Choice>
              <mc:Fallback>
                <p:oleObj r:id="rId12" imgW="4514850" imgH="1457325" progId="Paint.Picture">
                  <p:embed/>
                  <p:pic>
                    <p:nvPicPr>
                      <p:cNvPr id="0" name="Object 2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328400" y="3276600"/>
                        <a:ext cx="4518025" cy="1458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Logo 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  <p:sp>
        <p:nvSpPr>
          <p:cNvPr id="10" name="Arrow: Down 1"/>
          <p:cNvSpPr/>
          <p:nvPr/>
        </p:nvSpPr>
        <p:spPr>
          <a:xfrm rot="11595838">
            <a:off x="12361752" y="6975661"/>
            <a:ext cx="389198" cy="2389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4"/>
          <p:cNvSpPr/>
          <p:nvPr/>
        </p:nvSpPr>
        <p:spPr>
          <a:xfrm rot="6406242">
            <a:off x="7682767" y="5086422"/>
            <a:ext cx="166893" cy="990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5"/>
          <p:cNvSpPr/>
          <p:nvPr/>
        </p:nvSpPr>
        <p:spPr>
          <a:xfrm rot="8701426">
            <a:off x="7112870" y="5495442"/>
            <a:ext cx="156979" cy="10953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/>
        </p:nvSpPr>
        <p:spPr>
          <a:xfrm>
            <a:off x="203200" y="533400"/>
            <a:ext cx="15509240" cy="104394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sr-Latn-R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MATRICA EPIZOOTIOLOŠKIH IZAZOVA I AKTIVNOSTI</a:t>
            </a:r>
          </a:p>
        </p:txBody>
      </p:sp>
      <p:graphicFrame>
        <p:nvGraphicFramePr>
          <p:cNvPr id="3" name="Content Placeholder 2"/>
          <p:cNvGraphicFramePr>
            <a:graphicFrameLocks noGrp="1" noChangeAspect="1"/>
          </p:cNvGraphicFramePr>
          <p:nvPr>
            <p:ph sz="half" idx="1"/>
          </p:nvPr>
        </p:nvGraphicFramePr>
        <p:xfrm>
          <a:off x="3122930" y="2665095"/>
          <a:ext cx="7752715" cy="478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401175" imgH="4838700" progId="Paint.Picture">
                  <p:embed/>
                </p:oleObj>
              </mc:Choice>
              <mc:Fallback>
                <p:oleObj r:id="rId2" imgW="9401175" imgH="4838700" progId="Paint.Picture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22930" y="2665095"/>
                        <a:ext cx="7752715" cy="478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279400" y="3352800"/>
            <a:ext cx="1765300" cy="730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400" b="1" dirty="0">
                <a:solidFill>
                  <a:schemeClr val="accent3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POREKLO PRETNJE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03200" y="4778375"/>
            <a:ext cx="1765935" cy="7740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NIVO </a:t>
            </a:r>
          </a:p>
          <a:p>
            <a:pPr algn="ctr"/>
            <a:r>
              <a:rPr lang="sr-Latn-RS" sz="24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RIZIKA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03200" y="6488430"/>
            <a:ext cx="1804670" cy="742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PREDUZETE </a:t>
            </a:r>
          </a:p>
          <a:p>
            <a:pPr algn="ctr"/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MERE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336800" y="5181600"/>
            <a:ext cx="609600" cy="15557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336800" y="3657600"/>
            <a:ext cx="609600" cy="2286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260600" y="6744970"/>
            <a:ext cx="609600" cy="2286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11938000" y="2743200"/>
            <a:ext cx="3357880" cy="5607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000" b="1" dirty="0">
                <a:solidFill>
                  <a:schemeClr val="bg1"/>
                </a:solidFill>
                <a:latin typeface="Arial Rounded MT Bold" panose="020F0704030504030204" pitchFamily="34" charset="0"/>
                <a:sym typeface="+mn-ea"/>
              </a:rPr>
              <a:t>Bolest plavog jezika</a:t>
            </a:r>
            <a:r>
              <a:rPr lang="sr-Latn-RS" sz="2400" b="1" dirty="0">
                <a:solidFill>
                  <a:schemeClr val="bg1"/>
                </a:solidFill>
                <a:latin typeface="Arial Rounded MT Bold" panose="020F0704030504030204" pitchFamily="34" charset="0"/>
                <a:sym typeface="+mn-ea"/>
              </a:rPr>
              <a:t> </a:t>
            </a:r>
          </a:p>
          <a:p>
            <a:pPr algn="ctr"/>
            <a:endParaRPr lang="sr-Latn-RS" sz="2400" b="1" dirty="0">
              <a:solidFill>
                <a:schemeClr val="bg1"/>
              </a:solidFill>
              <a:latin typeface="Arial Rounded MT Bold" panose="020F0704030504030204" pitchFamily="34" charset="0"/>
              <a:sym typeface="+mn-ea"/>
            </a:endParaRPr>
          </a:p>
        </p:txBody>
      </p:sp>
      <p:graphicFrame>
        <p:nvGraphicFramePr>
          <p:cNvPr id="19" name="Content Placeholder 18"/>
          <p:cNvGraphicFramePr>
            <a:graphicFrameLocks noGrp="1"/>
          </p:cNvGraphicFramePr>
          <p:nvPr>
            <p:ph sz="half" idx="2"/>
          </p:nvPr>
        </p:nvGraphicFramePr>
        <p:xfrm>
          <a:off x="11953875" y="3581400"/>
          <a:ext cx="3342005" cy="3871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991100" imgH="7029450" progId="Paint.Picture">
                  <p:embed/>
                </p:oleObj>
              </mc:Choice>
              <mc:Fallback>
                <p:oleObj r:id="rId4" imgW="4991100" imgH="702945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53875" y="3581400"/>
                        <a:ext cx="3342005" cy="387159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Logo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  <p:sp>
        <p:nvSpPr>
          <p:cNvPr id="5" name="Explosion: 14 Points 1"/>
          <p:cNvSpPr/>
          <p:nvPr/>
        </p:nvSpPr>
        <p:spPr>
          <a:xfrm>
            <a:off x="11358732" y="2254250"/>
            <a:ext cx="1158536" cy="560704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6680200" y="7772400"/>
            <a:ext cx="941705" cy="78232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6680200" y="1828800"/>
            <a:ext cx="941705" cy="78232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/>
        </p:nvSpPr>
        <p:spPr>
          <a:xfrm>
            <a:off x="5308600" y="344805"/>
            <a:ext cx="10089515" cy="104394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altLang="sr-Latn-R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DEFINISANA  “CRVENA ZONA”</a:t>
            </a:r>
          </a:p>
        </p:txBody>
      </p:sp>
      <p:graphicFrame>
        <p:nvGraphicFramePr>
          <p:cNvPr id="14" name="Object 13"/>
          <p:cNvGraphicFramePr/>
          <p:nvPr/>
        </p:nvGraphicFramePr>
        <p:xfrm>
          <a:off x="548005" y="3017849"/>
          <a:ext cx="4307840" cy="2693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076950" imgH="5172075" progId="Paint.Picture">
                  <p:embed/>
                </p:oleObj>
              </mc:Choice>
              <mc:Fallback>
                <p:oleObj r:id="rId2" imgW="6076950" imgH="5172075" progId="Paint.Picture">
                  <p:embed/>
                  <p:pic>
                    <p:nvPicPr>
                      <p:cNvPr id="0" name="Object 1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005" y="3017849"/>
                        <a:ext cx="4307840" cy="2693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548005" y="2403496"/>
            <a:ext cx="2592705" cy="422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400" b="1" dirty="0">
                <a:solidFill>
                  <a:schemeClr val="accent3">
                    <a:lumMod val="75000"/>
                  </a:schemeClr>
                </a:solidFill>
                <a:latin typeface="Arial Rounded MT Bold" panose="020F0704030504030204" pitchFamily="34" charset="0"/>
                <a:sym typeface="+mn-ea"/>
              </a:rPr>
              <a:t>03.09.2025.</a:t>
            </a:r>
          </a:p>
        </p:txBody>
      </p:sp>
      <p:sp>
        <p:nvSpPr>
          <p:cNvPr id="10" name="Down Arrow 9"/>
          <p:cNvSpPr/>
          <p:nvPr/>
        </p:nvSpPr>
        <p:spPr>
          <a:xfrm flipH="1">
            <a:off x="3638100" y="2332541"/>
            <a:ext cx="333825" cy="56418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1861800" y="4572000"/>
            <a:ext cx="2057400" cy="6362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2.200 gazd. </a:t>
            </a:r>
          </a:p>
          <a:p>
            <a:pPr algn="ctr"/>
            <a:r>
              <a:rPr lang="sr-Latn-RS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130.000 ov.</a:t>
            </a:r>
          </a:p>
        </p:txBody>
      </p:sp>
      <p:sp>
        <p:nvSpPr>
          <p:cNvPr id="11" name="Content Placeholder 5"/>
          <p:cNvSpPr txBox="1"/>
          <p:nvPr/>
        </p:nvSpPr>
        <p:spPr>
          <a:xfrm>
            <a:off x="542204" y="6096584"/>
            <a:ext cx="5194300" cy="26393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sz="3400" b="1" dirty="0">
                <a:solidFill>
                  <a:srgbClr val="FF0000"/>
                </a:solidFill>
              </a:rPr>
              <a:t>ZAŠTO OVA ZONA?</a:t>
            </a:r>
          </a:p>
          <a:p>
            <a:r>
              <a:rPr lang="sr-Latn-RS" sz="3400" dirty="0"/>
              <a:t>Epi sit u okruženju (PPR)</a:t>
            </a:r>
          </a:p>
          <a:p>
            <a:r>
              <a:rPr lang="sr-Latn-RS" sz="3400" dirty="0"/>
              <a:t>Geografska pozicija</a:t>
            </a:r>
          </a:p>
          <a:p>
            <a:r>
              <a:rPr lang="sr-Latn-RS" sz="3400" dirty="0"/>
              <a:t>Stočni fond</a:t>
            </a:r>
          </a:p>
          <a:p>
            <a:pPr marL="0" indent="0">
              <a:buNone/>
            </a:pPr>
            <a:endParaRPr lang="sr-Latn-RS" sz="3735" dirty="0"/>
          </a:p>
          <a:p>
            <a:pPr marL="0" indent="0">
              <a:buFont typeface="Arial" panose="020B0604020202020204" pitchFamily="34" charset="0"/>
              <a:buNone/>
            </a:pPr>
            <a:endParaRPr lang="sr-Latn-RS" sz="3735" dirty="0"/>
          </a:p>
        </p:txBody>
      </p:sp>
      <p:pic>
        <p:nvPicPr>
          <p:cNvPr id="13" name="Picture 12" descr="Logo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6865" y="0"/>
            <a:ext cx="842010" cy="689610"/>
          </a:xfrm>
          <a:prstGeom prst="rect">
            <a:avLst/>
          </a:prstGeom>
        </p:spPr>
      </p:pic>
      <p:sp>
        <p:nvSpPr>
          <p:cNvPr id="4" name="Rectangle: Rounded Corners 9"/>
          <p:cNvSpPr/>
          <p:nvPr/>
        </p:nvSpPr>
        <p:spPr>
          <a:xfrm>
            <a:off x="584200" y="1703070"/>
            <a:ext cx="4515485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altLang="sr-Cyrl-RS" sz="2400" b="1" dirty="0">
                <a:solidFill>
                  <a:srgbClr val="FF0000"/>
                </a:solidFill>
              </a:rPr>
              <a:t>DOMINANTNA PRETNJA: </a:t>
            </a:r>
            <a:r>
              <a:rPr lang="sr-Latn-RS" altLang="sr-Cyrl-R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PPR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671" y="1686403"/>
            <a:ext cx="8569987" cy="711383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Text Box 16"/>
          <p:cNvSpPr txBox="1"/>
          <p:nvPr/>
        </p:nvSpPr>
        <p:spPr>
          <a:xfrm>
            <a:off x="614045" y="482282"/>
            <a:ext cx="3357880" cy="841375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sr-Latn-RS" sz="2000" b="1" dirty="0">
                <a:solidFill>
                  <a:srgbClr val="FF0000"/>
                </a:solidFill>
                <a:latin typeface="Arial Rounded MT Bold" panose="020F0704030504030204" pitchFamily="34" charset="0"/>
                <a:sym typeface="+mn-ea"/>
              </a:rPr>
              <a:t>Bolest plavog jezika </a:t>
            </a:r>
          </a:p>
          <a:p>
            <a:pPr algn="ctr"/>
            <a:r>
              <a:rPr lang="sr-Latn-RS" sz="2000" b="1" dirty="0">
                <a:solidFill>
                  <a:schemeClr val="bg1"/>
                </a:solidFill>
                <a:latin typeface="Arial Rounded MT Bold" panose="020F0704030504030204" pitchFamily="34" charset="0"/>
                <a:sym typeface="+mn-ea"/>
              </a:rPr>
              <a:t>Od 15.07.2025.</a:t>
            </a:r>
            <a:r>
              <a:rPr lang="sr-Latn-RS" sz="2400" b="1" dirty="0">
                <a:solidFill>
                  <a:schemeClr val="bg1"/>
                </a:solidFill>
                <a:latin typeface="Arial Rounded MT Bold" panose="020F0704030504030204" pitchFamily="34" charset="0"/>
                <a:sym typeface="+mn-ea"/>
              </a:rPr>
              <a:t> </a:t>
            </a:r>
          </a:p>
          <a:p>
            <a:pPr algn="ctr"/>
            <a:endParaRPr lang="sr-Latn-RS" sz="2400" b="1" dirty="0">
              <a:solidFill>
                <a:schemeClr val="bg1"/>
              </a:solidFill>
              <a:latin typeface="Arial Rounded MT Bold" panose="020F0704030504030204" pitchFamily="34" charset="0"/>
              <a:sym typeface="+mn-ea"/>
            </a:endParaRPr>
          </a:p>
        </p:txBody>
      </p:sp>
      <p:sp>
        <p:nvSpPr>
          <p:cNvPr id="6" name="Explosion: 14 Points 1"/>
          <p:cNvSpPr/>
          <p:nvPr/>
        </p:nvSpPr>
        <p:spPr>
          <a:xfrm>
            <a:off x="3502590" y="50105"/>
            <a:ext cx="967810" cy="5334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Explosion: 14 Points 5"/>
          <p:cNvSpPr/>
          <p:nvPr/>
        </p:nvSpPr>
        <p:spPr>
          <a:xfrm>
            <a:off x="4188164" y="941963"/>
            <a:ext cx="1402672" cy="868679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Right 11"/>
          <p:cNvSpPr/>
          <p:nvPr/>
        </p:nvSpPr>
        <p:spPr>
          <a:xfrm rot="18758514">
            <a:off x="7213909" y="5862481"/>
            <a:ext cx="1569531" cy="3025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/>
          <p:cNvSpPr/>
          <p:nvPr/>
        </p:nvSpPr>
        <p:spPr>
          <a:xfrm rot="16200000">
            <a:off x="9275721" y="6496349"/>
            <a:ext cx="1810136" cy="2955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/>
          <p:cNvSpPr/>
          <p:nvPr/>
        </p:nvSpPr>
        <p:spPr>
          <a:xfrm rot="17220805">
            <a:off x="8342619" y="6657158"/>
            <a:ext cx="1569531" cy="3025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7"/>
          <p:cNvSpPr/>
          <p:nvPr/>
        </p:nvSpPr>
        <p:spPr>
          <a:xfrm>
            <a:off x="11311255" y="6629400"/>
            <a:ext cx="4402455" cy="91376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altLang="en-US" sz="3200" b="1" dirty="0">
                <a:solidFill>
                  <a:srgbClr val="FF0000"/>
                </a:solidFill>
              </a:rPr>
              <a:t>Rano otkrivanje bolesti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36*125"/>
  <p:tag name="TABLE_ENDDRAG_RECT" val="579*204*236*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34*304"/>
  <p:tag name="TABLE_ENDDRAG_RECT" val="468*164*434*3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90*178"/>
  <p:tag name="TABLE_ENDDRAG_RECT" val="615*535*590*1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1129</Words>
  <Application>Microsoft Office PowerPoint</Application>
  <PresentationFormat>Custom</PresentationFormat>
  <Paragraphs>358</Paragraphs>
  <Slides>34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Black</vt:lpstr>
      <vt:lpstr>Arial Rounded MT Bold</vt:lpstr>
      <vt:lpstr>Calibri</vt:lpstr>
      <vt:lpstr>MV Boli</vt:lpstr>
      <vt:lpstr>Times New Roman</vt:lpstr>
      <vt:lpstr>Office Theme</vt:lpstr>
      <vt:lpstr>Bitmap Image</vt:lpstr>
      <vt:lpstr>NAROČITO OPASNE ZARAZNE BOLESTI: OD PRETNJE DO  REALNE SITUACIJE</vt:lpstr>
      <vt:lpstr>CILJ  PREZENTACIJE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PRELAZAK IZ PRETNJE U REALNOST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OČEKIVANJA U  2025. godini</vt:lpstr>
      <vt:lpstr>PowerPoint Presentation</vt:lpstr>
      <vt:lpstr>BOGINJE OVACA, opština RAŠKA</vt:lpstr>
      <vt:lpstr>PowerPoint Presentation</vt:lpstr>
      <vt:lpstr>PowerPoint Presentation</vt:lpstr>
      <vt:lpstr>PowerPoint Presentation</vt:lpstr>
      <vt:lpstr>PowerPoint Presentation</vt:lpstr>
      <vt:lpstr>BOGINJE OVACA, opština RAŠKA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PREVENTIVA, SUZBIJANJE I KONTROLA ZAR.BOL.ŽIVOT.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Zoran</dc:creator>
  <cp:lastModifiedBy>Zoran</cp:lastModifiedBy>
  <cp:revision>47</cp:revision>
  <dcterms:created xsi:type="dcterms:W3CDTF">2006-08-16T00:00:00Z</dcterms:created>
  <dcterms:modified xsi:type="dcterms:W3CDTF">2026-05-07T14:59:48Z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A36612C023EA40F0820874FBDE0D8A52_12</vt:lpwstr>
  </property>
  <property fmtid="{D5CDD505-2E9C-101B-9397-08002B2CF9AE}" pid="3" name="KSOProductBuildVer">
    <vt:lpwstr>1033-12.1.0.25242</vt:lpwstr>
  </property>
</Properties>
</file>